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2" d="100"/>
          <a:sy n="52" d="100"/>
        </p:scale>
        <p:origin x="-723" y="-32"/>
      </p:cViewPr>
      <p:guideLst>
        <p:guide orient="horz" pos="2160"/>
        <p:guide pos="2880"/>
      </p:guideLst>
    </p:cSldViewPr>
  </p:slideViewPr>
  <p:notesTextViewPr>
    <p:cViewPr>
      <p:scale>
        <a:sx n="1" d="1"/>
        <a:sy n="1" d="1"/>
      </p:scale>
      <p:origin x="0" y="0"/>
    </p:cViewPr>
  </p:notesTextViewPr>
  <p:sorterViewPr>
    <p:cViewPr>
      <p:scale>
        <a:sx n="100" d="100"/>
        <a:sy n="100" d="100"/>
      </p:scale>
      <p:origin x="0" y="57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BBEED18D-5B41-47E6-85AD-E509DDD1983A}" type="datetimeFigureOut">
              <a:rPr lang="en-US" smtClean="0"/>
              <a:t>04/03/2019</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C23F24B9-69DD-4612-A730-8A653FD168C6}" type="slidenum">
              <a:rPr lang="en-US" smtClean="0"/>
              <a:t>‹#›</a:t>
            </a:fld>
            <a:endParaRPr lang="en-US"/>
          </a:p>
        </p:txBody>
      </p:sp>
    </p:spTree>
    <p:extLst>
      <p:ext uri="{BB962C8B-B14F-4D97-AF65-F5344CB8AC3E}">
        <p14:creationId xmlns:p14="http://schemas.microsoft.com/office/powerpoint/2010/main" val="9116049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3FF602E-2318-4A74-B050-21934FEAA27F}" type="datetimeFigureOut">
              <a:rPr lang="en-US" smtClean="0"/>
              <a:t>04/03/2019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1165085-24ED-4F1C-B45B-D4F95CC20E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FF602E-2318-4A74-B050-21934FEAA27F}" type="datetimeFigureOut">
              <a:rPr lang="en-US" smtClean="0"/>
              <a:t>04/03/2019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5085-24ED-4F1C-B45B-D4F95CC20E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FF602E-2318-4A74-B050-21934FEAA27F}" type="datetimeFigureOut">
              <a:rPr lang="en-US" smtClean="0"/>
              <a:t>04/03/2019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5085-24ED-4F1C-B45B-D4F95CC20E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FF602E-2318-4A74-B050-21934FEAA27F}" type="datetimeFigureOut">
              <a:rPr lang="en-US" smtClean="0"/>
              <a:t>04/03/2019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5085-24ED-4F1C-B45B-D4F95CC20E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FF602E-2318-4A74-B050-21934FEAA27F}" type="datetimeFigureOut">
              <a:rPr lang="en-US" smtClean="0"/>
              <a:t>04/03/2019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5085-24ED-4F1C-B45B-D4F95CC20E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FF602E-2318-4A74-B050-21934FEAA27F}" type="datetimeFigureOut">
              <a:rPr lang="en-US" smtClean="0"/>
              <a:t>04/03/2019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65085-24ED-4F1C-B45B-D4F95CC20E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3FF602E-2318-4A74-B050-21934FEAA27F}" type="datetimeFigureOut">
              <a:rPr lang="en-US" smtClean="0"/>
              <a:t>04/03/2019</a:t>
            </a:fld>
            <a:endParaRPr lang="en-US"/>
          </a:p>
        </p:txBody>
      </p:sp>
      <p:sp>
        <p:nvSpPr>
          <p:cNvPr id="27" name="Slide Number Placeholder 26"/>
          <p:cNvSpPr>
            <a:spLocks noGrp="1"/>
          </p:cNvSpPr>
          <p:nvPr>
            <p:ph type="sldNum" sz="quarter" idx="11"/>
          </p:nvPr>
        </p:nvSpPr>
        <p:spPr/>
        <p:txBody>
          <a:bodyPr rtlCol="0"/>
          <a:lstStyle/>
          <a:p>
            <a:fld id="{C1165085-24ED-4F1C-B45B-D4F95CC20EAD}"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3FF602E-2318-4A74-B050-21934FEAA27F}" type="datetimeFigureOut">
              <a:rPr lang="en-US" smtClean="0"/>
              <a:t>04/03/2019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1165085-24ED-4F1C-B45B-D4F95CC20E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F602E-2318-4A74-B050-21934FEAA27F}" type="datetimeFigureOut">
              <a:rPr lang="en-US" smtClean="0"/>
              <a:t>04/03/2019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65085-24ED-4F1C-B45B-D4F95CC20E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FF602E-2318-4A74-B050-21934FEAA27F}" type="datetimeFigureOut">
              <a:rPr lang="en-US" smtClean="0"/>
              <a:t>04/03/2019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65085-24ED-4F1C-B45B-D4F95CC20E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FF602E-2318-4A74-B050-21934FEAA27F}" type="datetimeFigureOut">
              <a:rPr lang="en-US" smtClean="0"/>
              <a:t>04/03/2019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65085-24ED-4F1C-B45B-D4F95CC20E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3FF602E-2318-4A74-B050-21934FEAA27F}" type="datetimeFigureOut">
              <a:rPr lang="en-US" smtClean="0"/>
              <a:t>04/03/2019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1165085-24ED-4F1C-B45B-D4F95CC20E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ia.iowa.gov/health-facilities/emergency-preparedness" TargetMode="External"/><Relationship Id="rId2" Type="http://schemas.openxmlformats.org/officeDocument/2006/relationships/hyperlink" Target="https://dia-hfd.iowa.gov/DIA_HFD/Home.d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1"/>
            <a:ext cx="8458200" cy="3109912"/>
          </a:xfrm>
        </p:spPr>
        <p:txBody>
          <a:bodyPr>
            <a:normAutofit/>
          </a:bodyPr>
          <a:lstStyle/>
          <a:p>
            <a:r>
              <a:rPr lang="en-US" dirty="0" smtClean="0"/>
              <a:t>Overview of the survey process in Ambulatory Surgical Centers (ASCs); most frequent cited deficiencies for ASCs</a:t>
            </a:r>
            <a:endParaRPr lang="en-US" dirty="0"/>
          </a:p>
        </p:txBody>
      </p:sp>
      <p:sp>
        <p:nvSpPr>
          <p:cNvPr id="3" name="Subtitle 2"/>
          <p:cNvSpPr>
            <a:spLocks noGrp="1"/>
          </p:cNvSpPr>
          <p:nvPr>
            <p:ph type="subTitle" idx="1"/>
          </p:nvPr>
        </p:nvSpPr>
        <p:spPr>
          <a:xfrm>
            <a:off x="304800" y="3962400"/>
            <a:ext cx="4953000" cy="2362200"/>
          </a:xfrm>
        </p:spPr>
        <p:txBody>
          <a:bodyPr>
            <a:noAutofit/>
          </a:bodyPr>
          <a:lstStyle/>
          <a:p>
            <a:r>
              <a:rPr lang="en-US" dirty="0" smtClean="0"/>
              <a:t>Presented by:</a:t>
            </a:r>
          </a:p>
          <a:p>
            <a:r>
              <a:rPr lang="en-US" dirty="0" smtClean="0"/>
              <a:t>Rhonda </a:t>
            </a:r>
            <a:r>
              <a:rPr lang="en-US" dirty="0" err="1" smtClean="0"/>
              <a:t>Wittkop</a:t>
            </a:r>
            <a:r>
              <a:rPr lang="en-US" dirty="0" smtClean="0"/>
              <a:t> RN</a:t>
            </a:r>
          </a:p>
          <a:p>
            <a:r>
              <a:rPr lang="en-US" dirty="0" smtClean="0"/>
              <a:t>Kelly Frank RN, BSN</a:t>
            </a:r>
          </a:p>
          <a:p>
            <a:r>
              <a:rPr lang="en-US" dirty="0"/>
              <a:t>Iowa Department of Inspections and Appeals, Health Facilities </a:t>
            </a:r>
            <a:r>
              <a:rPr lang="en-US" dirty="0" smtClean="0"/>
              <a:t>Surveyors	 </a:t>
            </a:r>
            <a:endParaRPr lang="en-US" dirty="0"/>
          </a:p>
        </p:txBody>
      </p:sp>
    </p:spTree>
    <p:extLst>
      <p:ext uri="{BB962C8B-B14F-4D97-AF65-F5344CB8AC3E}">
        <p14:creationId xmlns:p14="http://schemas.microsoft.com/office/powerpoint/2010/main" val="3997406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382000" cy="1066800"/>
          </a:xfrm>
        </p:spPr>
        <p:txBody>
          <a:bodyPr>
            <a:noAutofit/>
          </a:bodyPr>
          <a:lstStyle/>
          <a:p>
            <a:r>
              <a:rPr lang="en-US" sz="3600" dirty="0" smtClean="0"/>
              <a:t>Q 0181 – Administration of Drugs (top 5)</a:t>
            </a:r>
            <a:endParaRPr lang="en-US" sz="3600" dirty="0"/>
          </a:p>
        </p:txBody>
      </p:sp>
      <p:sp>
        <p:nvSpPr>
          <p:cNvPr id="3" name="Content Placeholder 2"/>
          <p:cNvSpPr>
            <a:spLocks noGrp="1"/>
          </p:cNvSpPr>
          <p:nvPr>
            <p:ph idx="1"/>
          </p:nvPr>
        </p:nvSpPr>
        <p:spPr/>
        <p:txBody>
          <a:bodyPr/>
          <a:lstStyle/>
          <a:p>
            <a:pPr marL="109728" indent="0">
              <a:buNone/>
            </a:pPr>
            <a:r>
              <a:rPr lang="en-US" dirty="0" smtClean="0"/>
              <a:t>416.48(a) Standard: Administration of Drugs</a:t>
            </a:r>
          </a:p>
          <a:p>
            <a:pPr marL="109728" indent="0">
              <a:buNone/>
            </a:pPr>
            <a:endParaRPr lang="en-US" dirty="0" smtClean="0"/>
          </a:p>
          <a:p>
            <a:pPr marL="109728" indent="0">
              <a:buNone/>
            </a:pPr>
            <a:r>
              <a:rPr lang="en-US" dirty="0" smtClean="0"/>
              <a:t>Drugs must be prepared and administered according to established policies and acceptable standards of practice.</a:t>
            </a:r>
            <a:endParaRPr lang="en-US" dirty="0"/>
          </a:p>
        </p:txBody>
      </p:sp>
    </p:spTree>
    <p:extLst>
      <p:ext uri="{BB962C8B-B14F-4D97-AF65-F5344CB8AC3E}">
        <p14:creationId xmlns:p14="http://schemas.microsoft.com/office/powerpoint/2010/main" val="2448737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 0242 – Infection Control Program (top 5)</a:t>
            </a:r>
            <a:endParaRPr lang="en-US" dirty="0"/>
          </a:p>
        </p:txBody>
      </p:sp>
      <p:sp>
        <p:nvSpPr>
          <p:cNvPr id="3" name="Content Placeholder 2"/>
          <p:cNvSpPr>
            <a:spLocks noGrp="1"/>
          </p:cNvSpPr>
          <p:nvPr>
            <p:ph idx="1"/>
          </p:nvPr>
        </p:nvSpPr>
        <p:spPr/>
        <p:txBody>
          <a:bodyPr>
            <a:normAutofit lnSpcReduction="10000"/>
          </a:bodyPr>
          <a:lstStyle/>
          <a:p>
            <a:pPr marL="109728" indent="0">
              <a:buNone/>
            </a:pPr>
            <a:r>
              <a:rPr lang="en-US" dirty="0" smtClean="0"/>
              <a:t>416.51(b) Standard: Infection control program</a:t>
            </a:r>
          </a:p>
          <a:p>
            <a:pPr marL="109728" indent="0">
              <a:buNone/>
            </a:pPr>
            <a:endParaRPr lang="en-US" dirty="0"/>
          </a:p>
          <a:p>
            <a:pPr marL="109728" indent="0">
              <a:buNone/>
            </a:pPr>
            <a:r>
              <a:rPr lang="en-US" dirty="0" smtClean="0"/>
              <a:t>The ASC must maintain an ongoing program designed to prevent, control, and investigate infections and communicable diseases. In addition, the infection control and prevention program must include documentation that the ASC has considered, selected, and implemented nationally recognized infection control guidelines. […]</a:t>
            </a:r>
            <a:endParaRPr lang="en-US" dirty="0"/>
          </a:p>
        </p:txBody>
      </p:sp>
    </p:spTree>
    <p:extLst>
      <p:ext uri="{BB962C8B-B14F-4D97-AF65-F5344CB8AC3E}">
        <p14:creationId xmlns:p14="http://schemas.microsoft.com/office/powerpoint/2010/main" val="1946260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 0105 – Emergency Equipment (top 5)</a:t>
            </a:r>
            <a:endParaRPr lang="en-US" dirty="0"/>
          </a:p>
        </p:txBody>
      </p:sp>
      <p:sp>
        <p:nvSpPr>
          <p:cNvPr id="3" name="Content Placeholder 2"/>
          <p:cNvSpPr>
            <a:spLocks noGrp="1"/>
          </p:cNvSpPr>
          <p:nvPr>
            <p:ph idx="1"/>
          </p:nvPr>
        </p:nvSpPr>
        <p:spPr/>
        <p:txBody>
          <a:bodyPr>
            <a:normAutofit fontScale="92500" lnSpcReduction="10000"/>
          </a:bodyPr>
          <a:lstStyle/>
          <a:p>
            <a:pPr marL="109728" indent="0">
              <a:buNone/>
            </a:pPr>
            <a:r>
              <a:rPr lang="en-US" dirty="0" smtClean="0"/>
              <a:t>416.44(c) Standard: Emergency Equipment</a:t>
            </a:r>
          </a:p>
          <a:p>
            <a:pPr marL="109728" indent="0">
              <a:buNone/>
            </a:pPr>
            <a:endParaRPr lang="en-US" dirty="0"/>
          </a:p>
          <a:p>
            <a:pPr marL="109728" indent="0">
              <a:buNone/>
            </a:pPr>
            <a:r>
              <a:rPr lang="en-US" dirty="0" smtClean="0"/>
              <a:t>The ASC medical staff and governing body of the ASC coordinates, develops, and revises ASC policies and procedures to specify the types of emergency equipment required for use in the ASC’s operating room. The equipment must meet the following requirements: (1) Be immediately available for use during emergency situations. (2) Be appropriate for the facility’s patient population. (3) Be maintained by appropriate personnel. </a:t>
            </a:r>
            <a:endParaRPr lang="en-US" dirty="0"/>
          </a:p>
        </p:txBody>
      </p:sp>
    </p:spTree>
    <p:extLst>
      <p:ext uri="{BB962C8B-B14F-4D97-AF65-F5344CB8AC3E}">
        <p14:creationId xmlns:p14="http://schemas.microsoft.com/office/powerpoint/2010/main" val="1366324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 0121 - Membership and Clinical Privileges</a:t>
            </a:r>
            <a:endParaRPr lang="en-US" dirty="0"/>
          </a:p>
        </p:txBody>
      </p:sp>
      <p:sp>
        <p:nvSpPr>
          <p:cNvPr id="3" name="Content Placeholder 2"/>
          <p:cNvSpPr>
            <a:spLocks noGrp="1"/>
          </p:cNvSpPr>
          <p:nvPr>
            <p:ph idx="1"/>
          </p:nvPr>
        </p:nvSpPr>
        <p:spPr/>
        <p:txBody>
          <a:bodyPr/>
          <a:lstStyle/>
          <a:p>
            <a:pPr marL="109728" indent="0">
              <a:buNone/>
            </a:pPr>
            <a:r>
              <a:rPr lang="en-US" dirty="0" smtClean="0"/>
              <a:t>416.45(a) Standard: Membership and Clinical Privileges</a:t>
            </a:r>
          </a:p>
          <a:p>
            <a:pPr marL="109728" indent="0">
              <a:buNone/>
            </a:pPr>
            <a:endParaRPr lang="en-US" dirty="0" smtClean="0"/>
          </a:p>
          <a:p>
            <a:pPr marL="109728" indent="0">
              <a:buNone/>
            </a:pPr>
            <a:r>
              <a:rPr lang="en-US" dirty="0" smtClean="0"/>
              <a:t>Members of the medical staff must be legally and professionally qualified for the positions to which they are appointed and for the performance of privileges granted. The ASC grants privileges in accordance with recommendations from qualified medical personnel.</a:t>
            </a:r>
            <a:endParaRPr lang="en-US" dirty="0"/>
          </a:p>
        </p:txBody>
      </p:sp>
    </p:spTree>
    <p:extLst>
      <p:ext uri="{BB962C8B-B14F-4D97-AF65-F5344CB8AC3E}">
        <p14:creationId xmlns:p14="http://schemas.microsoft.com/office/powerpoint/2010/main" val="4107926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 0080 - Quality Assessment and Performance Improvement </a:t>
            </a:r>
            <a:endParaRPr lang="en-US" dirty="0"/>
          </a:p>
        </p:txBody>
      </p:sp>
      <p:sp>
        <p:nvSpPr>
          <p:cNvPr id="3" name="Content Placeholder 2"/>
          <p:cNvSpPr>
            <a:spLocks noGrp="1"/>
          </p:cNvSpPr>
          <p:nvPr>
            <p:ph idx="1"/>
          </p:nvPr>
        </p:nvSpPr>
        <p:spPr/>
        <p:txBody>
          <a:bodyPr/>
          <a:lstStyle/>
          <a:p>
            <a:pPr marL="109728" indent="0">
              <a:buNone/>
            </a:pPr>
            <a:r>
              <a:rPr lang="en-US" dirty="0" smtClean="0"/>
              <a:t>416.43 Condition for Coverage: Quality Assessment and Performance Improvement</a:t>
            </a:r>
          </a:p>
          <a:p>
            <a:pPr marL="109728" indent="0">
              <a:buNone/>
            </a:pPr>
            <a:endParaRPr lang="en-US" dirty="0"/>
          </a:p>
          <a:p>
            <a:pPr marL="109728" indent="0">
              <a:buNone/>
            </a:pPr>
            <a:r>
              <a:rPr lang="en-US" dirty="0" smtClean="0"/>
              <a:t>The ASC must develop, implement and maintain an ongoing, data-driven quality assessment and performance improvement (QAPI) program.</a:t>
            </a:r>
            <a:endParaRPr lang="en-US" dirty="0"/>
          </a:p>
        </p:txBody>
      </p:sp>
    </p:spTree>
    <p:extLst>
      <p:ext uri="{BB962C8B-B14F-4D97-AF65-F5344CB8AC3E}">
        <p14:creationId xmlns:p14="http://schemas.microsoft.com/office/powerpoint/2010/main" val="2009552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 0081 - Program Scope and Program Activities</a:t>
            </a:r>
            <a:endParaRPr lang="en-US" dirty="0"/>
          </a:p>
        </p:txBody>
      </p:sp>
      <p:sp>
        <p:nvSpPr>
          <p:cNvPr id="3" name="Content Placeholder 2"/>
          <p:cNvSpPr>
            <a:spLocks noGrp="1"/>
          </p:cNvSpPr>
          <p:nvPr>
            <p:ph idx="1"/>
          </p:nvPr>
        </p:nvSpPr>
        <p:spPr/>
        <p:txBody>
          <a:bodyPr>
            <a:normAutofit lnSpcReduction="10000"/>
          </a:bodyPr>
          <a:lstStyle/>
          <a:p>
            <a:pPr marL="109728" indent="0">
              <a:buNone/>
            </a:pPr>
            <a:r>
              <a:rPr lang="en-US" dirty="0" smtClean="0"/>
              <a:t>416.43(a) &amp; 416.43(c)(1)</a:t>
            </a:r>
          </a:p>
          <a:p>
            <a:pPr marL="109728" indent="0">
              <a:buNone/>
            </a:pPr>
            <a:endParaRPr lang="en-US" dirty="0"/>
          </a:p>
          <a:p>
            <a:pPr marL="109728" indent="0">
              <a:buNone/>
            </a:pPr>
            <a:r>
              <a:rPr lang="en-US" dirty="0" smtClean="0"/>
              <a:t>416.43(a) Standard: Program Scope</a:t>
            </a:r>
          </a:p>
          <a:p>
            <a:pPr marL="109728" indent="0">
              <a:buNone/>
            </a:pPr>
            <a:r>
              <a:rPr lang="en-US" dirty="0" smtClean="0"/>
              <a:t>(1) The program must include, but not be limited to, an ongoing program that demonstrates measurable improvement in patient health outcomes, and improves patient safety by using quality indicators or performance measures associated with improved health outcomes and by the identification and reduction of medical errors. </a:t>
            </a:r>
            <a:endParaRPr lang="en-US" dirty="0"/>
          </a:p>
        </p:txBody>
      </p:sp>
    </p:spTree>
    <p:extLst>
      <p:ext uri="{BB962C8B-B14F-4D97-AF65-F5344CB8AC3E}">
        <p14:creationId xmlns:p14="http://schemas.microsoft.com/office/powerpoint/2010/main" val="149338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 0081 - Program Scope and Program Activities (continued)</a:t>
            </a:r>
            <a:endParaRPr lang="en-US" dirty="0"/>
          </a:p>
        </p:txBody>
      </p:sp>
      <p:sp>
        <p:nvSpPr>
          <p:cNvPr id="3" name="Content Placeholder 2"/>
          <p:cNvSpPr>
            <a:spLocks noGrp="1"/>
          </p:cNvSpPr>
          <p:nvPr>
            <p:ph idx="1"/>
          </p:nvPr>
        </p:nvSpPr>
        <p:spPr/>
        <p:txBody>
          <a:bodyPr>
            <a:normAutofit fontScale="85000" lnSpcReduction="10000"/>
          </a:bodyPr>
          <a:lstStyle/>
          <a:p>
            <a:pPr marL="109728" indent="0">
              <a:buNone/>
            </a:pPr>
            <a:r>
              <a:rPr lang="en-US" dirty="0"/>
              <a:t>416.43(a) Standard: Program </a:t>
            </a:r>
            <a:r>
              <a:rPr lang="en-US" dirty="0" smtClean="0"/>
              <a:t>Scope (continued)</a:t>
            </a:r>
            <a:endParaRPr lang="en-US" dirty="0"/>
          </a:p>
          <a:p>
            <a:pPr marL="109728" indent="0">
              <a:buNone/>
            </a:pPr>
            <a:r>
              <a:rPr lang="en-US" dirty="0" smtClean="0"/>
              <a:t>(2) The ASC must measure, analyze, and track quality indicators, adverse patient events, infection control and other aspects of performance that includes care and services furnished in the ASC.</a:t>
            </a:r>
          </a:p>
          <a:p>
            <a:pPr marL="109728" indent="0">
              <a:buNone/>
            </a:pPr>
            <a:endParaRPr lang="en-US" dirty="0"/>
          </a:p>
          <a:p>
            <a:pPr marL="109728" indent="0">
              <a:buNone/>
            </a:pPr>
            <a:r>
              <a:rPr lang="en-US" dirty="0" smtClean="0"/>
              <a:t>416.43(c) Standard: Program Activities</a:t>
            </a:r>
          </a:p>
          <a:p>
            <a:pPr marL="109728" indent="0">
              <a:buNone/>
            </a:pPr>
            <a:r>
              <a:rPr lang="en-US" dirty="0" smtClean="0"/>
              <a:t>(1) The ASC must set priorities for its performance improvement activities that – (</a:t>
            </a:r>
            <a:r>
              <a:rPr lang="en-US" dirty="0" err="1" smtClean="0"/>
              <a:t>i</a:t>
            </a:r>
            <a:r>
              <a:rPr lang="en-US" dirty="0" smtClean="0"/>
              <a:t>) Focus on high risk, high volume, and problem-prone areas. (ii) Consider incidence, prevalence and severity of problems in those areas. (iii) Affect health outcomes, patient safety and quality of care. </a:t>
            </a:r>
          </a:p>
          <a:p>
            <a:pPr marL="624078" indent="-514350">
              <a:buAutoNum type="arabicParenBoth"/>
            </a:pPr>
            <a:endParaRPr lang="en-US" dirty="0" smtClean="0"/>
          </a:p>
          <a:p>
            <a:pPr marL="109728" indent="0">
              <a:buNone/>
            </a:pPr>
            <a:endParaRPr lang="en-US" dirty="0"/>
          </a:p>
        </p:txBody>
      </p:sp>
    </p:spTree>
    <p:extLst>
      <p:ext uri="{BB962C8B-B14F-4D97-AF65-F5344CB8AC3E}">
        <p14:creationId xmlns:p14="http://schemas.microsoft.com/office/powerpoint/2010/main" val="10007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 0082 - Program Data and Program Activities</a:t>
            </a:r>
            <a:endParaRPr lang="en-US" dirty="0"/>
          </a:p>
        </p:txBody>
      </p:sp>
      <p:sp>
        <p:nvSpPr>
          <p:cNvPr id="3" name="Content Placeholder 2"/>
          <p:cNvSpPr>
            <a:spLocks noGrp="1"/>
          </p:cNvSpPr>
          <p:nvPr>
            <p:ph idx="1"/>
          </p:nvPr>
        </p:nvSpPr>
        <p:spPr/>
        <p:txBody>
          <a:bodyPr>
            <a:normAutofit fontScale="92500" lnSpcReduction="10000"/>
          </a:bodyPr>
          <a:lstStyle/>
          <a:p>
            <a:pPr marL="109728" indent="0">
              <a:buNone/>
            </a:pPr>
            <a:r>
              <a:rPr lang="en-US" dirty="0" smtClean="0"/>
              <a:t>416.43(b) and 416.43(c)(2) &amp; (3)</a:t>
            </a:r>
          </a:p>
          <a:p>
            <a:pPr marL="109728" indent="0">
              <a:buNone/>
            </a:pPr>
            <a:endParaRPr lang="en-US" dirty="0"/>
          </a:p>
          <a:p>
            <a:pPr marL="109728" indent="0">
              <a:buNone/>
            </a:pPr>
            <a:r>
              <a:rPr lang="en-US" dirty="0" smtClean="0"/>
              <a:t>416.43(b) Standard: Program Data</a:t>
            </a:r>
          </a:p>
          <a:p>
            <a:pPr marL="109728" indent="0">
              <a:buNone/>
            </a:pPr>
            <a:r>
              <a:rPr lang="en-US" dirty="0" smtClean="0"/>
              <a:t>(1) The program must incorporate quality indicator data, including patient care and other relevant data regarding services furnished in the ASC.</a:t>
            </a:r>
          </a:p>
          <a:p>
            <a:pPr marL="109728" indent="0">
              <a:buNone/>
            </a:pPr>
            <a:r>
              <a:rPr lang="en-US" dirty="0" smtClean="0"/>
              <a:t>(2) The ASC must use the data collected to – (</a:t>
            </a:r>
            <a:r>
              <a:rPr lang="en-US" dirty="0" err="1" smtClean="0"/>
              <a:t>i</a:t>
            </a:r>
            <a:r>
              <a:rPr lang="en-US" dirty="0" smtClean="0"/>
              <a:t>) Monitor the effectiveness and safety of its services, and quality of its care.</a:t>
            </a:r>
          </a:p>
          <a:p>
            <a:pPr marL="109728" indent="0">
              <a:buNone/>
            </a:pPr>
            <a:r>
              <a:rPr lang="en-US" dirty="0" smtClean="0"/>
              <a:t>(ii) Identify opportunities that could lead to improvements and changes in its patient care.  </a:t>
            </a:r>
          </a:p>
          <a:p>
            <a:pPr marL="109728" indent="0">
              <a:buNone/>
            </a:pPr>
            <a:endParaRPr lang="en-US" dirty="0" smtClean="0"/>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4159195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 0082 </a:t>
            </a:r>
            <a:r>
              <a:rPr lang="en-US" dirty="0" smtClean="0"/>
              <a:t>- Program </a:t>
            </a:r>
            <a:r>
              <a:rPr lang="en-US" dirty="0"/>
              <a:t>Data and Program </a:t>
            </a:r>
            <a:r>
              <a:rPr lang="en-US" dirty="0" smtClean="0"/>
              <a:t>Activities (continued)</a:t>
            </a:r>
            <a:endParaRPr lang="en-US" dirty="0"/>
          </a:p>
        </p:txBody>
      </p:sp>
      <p:sp>
        <p:nvSpPr>
          <p:cNvPr id="3" name="Content Placeholder 2"/>
          <p:cNvSpPr>
            <a:spLocks noGrp="1"/>
          </p:cNvSpPr>
          <p:nvPr>
            <p:ph idx="1"/>
          </p:nvPr>
        </p:nvSpPr>
        <p:spPr/>
        <p:txBody>
          <a:bodyPr>
            <a:normAutofit lnSpcReduction="10000"/>
          </a:bodyPr>
          <a:lstStyle/>
          <a:p>
            <a:pPr marL="109728" indent="0">
              <a:buNone/>
            </a:pPr>
            <a:r>
              <a:rPr lang="en-US" dirty="0" smtClean="0"/>
              <a:t>416.43(c) Standard: Program Activities</a:t>
            </a:r>
          </a:p>
          <a:p>
            <a:pPr marL="109728" indent="0">
              <a:buNone/>
            </a:pPr>
            <a:endParaRPr lang="en-US" dirty="0"/>
          </a:p>
          <a:p>
            <a:pPr marL="109728" indent="0">
              <a:buNone/>
            </a:pPr>
            <a:r>
              <a:rPr lang="en-US" dirty="0" smtClean="0"/>
              <a:t>(2) Performance improvement activities must track adverse patient events, examine their causes, implement improvements, and ensure that improvements are sustained over time.</a:t>
            </a:r>
          </a:p>
          <a:p>
            <a:pPr marL="109728" indent="0">
              <a:buNone/>
            </a:pPr>
            <a:r>
              <a:rPr lang="en-US" dirty="0" smtClean="0"/>
              <a:t>(3) The ASC must implement preventive strategies throughout the facility targeting adverse patient events and ensure that all staff are familiar with these strategies. </a:t>
            </a:r>
            <a:endParaRPr lang="en-US" dirty="0"/>
          </a:p>
        </p:txBody>
      </p:sp>
    </p:spTree>
    <p:extLst>
      <p:ext uri="{BB962C8B-B14F-4D97-AF65-F5344CB8AC3E}">
        <p14:creationId xmlns:p14="http://schemas.microsoft.com/office/powerpoint/2010/main" val="1114302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 0040 - Governing Body and Management</a:t>
            </a:r>
            <a:endParaRPr lang="en-US" dirty="0"/>
          </a:p>
        </p:txBody>
      </p:sp>
      <p:sp>
        <p:nvSpPr>
          <p:cNvPr id="3" name="Content Placeholder 2"/>
          <p:cNvSpPr>
            <a:spLocks noGrp="1"/>
          </p:cNvSpPr>
          <p:nvPr>
            <p:ph idx="1"/>
          </p:nvPr>
        </p:nvSpPr>
        <p:spPr/>
        <p:txBody>
          <a:bodyPr>
            <a:normAutofit fontScale="92500" lnSpcReduction="20000"/>
          </a:bodyPr>
          <a:lstStyle/>
          <a:p>
            <a:pPr marL="109728" indent="0">
              <a:buNone/>
            </a:pPr>
            <a:r>
              <a:rPr lang="en-US" dirty="0" smtClean="0"/>
              <a:t>416.41 Condition for Coverage: Governing Body and Management</a:t>
            </a:r>
          </a:p>
          <a:p>
            <a:pPr marL="109728" indent="0">
              <a:buNone/>
            </a:pPr>
            <a:endParaRPr lang="en-US" dirty="0"/>
          </a:p>
          <a:p>
            <a:pPr marL="109728" indent="0">
              <a:buNone/>
            </a:pPr>
            <a:r>
              <a:rPr lang="en-US" dirty="0" smtClean="0"/>
              <a:t>The ASC must have a governing body that assumes full legal responsibility for determining, implementing, and monitoring policies governing the ASC’s total operation. The governing body has oversight and accountability for the quality assessment and performance improvement program, ensures that the facility policies and programs are administered so as to provide quality healthcare in a safe environment, and develops and maintains a disaster preparedness plan. </a:t>
            </a:r>
            <a:endParaRPr lang="en-US" dirty="0"/>
          </a:p>
        </p:txBody>
      </p:sp>
    </p:spTree>
    <p:extLst>
      <p:ext uri="{BB962C8B-B14F-4D97-AF65-F5344CB8AC3E}">
        <p14:creationId xmlns:p14="http://schemas.microsoft.com/office/powerpoint/2010/main" val="697167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lnSpcReduction="10000"/>
          </a:bodyPr>
          <a:lstStyle/>
          <a:p>
            <a:pPr marL="109728" indent="0">
              <a:buNone/>
            </a:pPr>
            <a:r>
              <a:rPr lang="en-US" dirty="0" smtClean="0"/>
              <a:t>At the conclusion of this session, you will be able to: </a:t>
            </a:r>
          </a:p>
          <a:p>
            <a:endParaRPr lang="en-US" dirty="0" smtClean="0"/>
          </a:p>
          <a:p>
            <a:r>
              <a:rPr lang="en-US" dirty="0" smtClean="0"/>
              <a:t>Describe the role of the State Agency</a:t>
            </a:r>
          </a:p>
          <a:p>
            <a:endParaRPr lang="en-US" dirty="0"/>
          </a:p>
          <a:p>
            <a:r>
              <a:rPr lang="en-US" dirty="0" smtClean="0"/>
              <a:t>Identify the manual where the survey process, regulations, and interpretive guidance are located</a:t>
            </a:r>
          </a:p>
          <a:p>
            <a:endParaRPr lang="en-US" dirty="0"/>
          </a:p>
          <a:p>
            <a:r>
              <a:rPr lang="en-US" dirty="0" smtClean="0"/>
              <a:t>State the most common cited deficiencies </a:t>
            </a:r>
          </a:p>
          <a:p>
            <a:pPr marL="109728" indent="0">
              <a:buNone/>
            </a:pPr>
            <a:endParaRPr lang="en-US" dirty="0"/>
          </a:p>
        </p:txBody>
      </p:sp>
    </p:spTree>
    <p:extLst>
      <p:ext uri="{BB962C8B-B14F-4D97-AF65-F5344CB8AC3E}">
        <p14:creationId xmlns:p14="http://schemas.microsoft.com/office/powerpoint/2010/main" val="1534593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2" y="990600"/>
            <a:ext cx="8229600" cy="1066800"/>
          </a:xfrm>
        </p:spPr>
        <p:txBody>
          <a:bodyPr/>
          <a:lstStyle/>
          <a:p>
            <a:r>
              <a:rPr lang="en-US" dirty="0" smtClean="0"/>
              <a:t>Q 0041 - Contract Services</a:t>
            </a:r>
            <a:endParaRPr lang="en-US" dirty="0"/>
          </a:p>
        </p:txBody>
      </p:sp>
      <p:sp>
        <p:nvSpPr>
          <p:cNvPr id="3" name="Content Placeholder 2"/>
          <p:cNvSpPr>
            <a:spLocks noGrp="1"/>
          </p:cNvSpPr>
          <p:nvPr>
            <p:ph idx="1"/>
          </p:nvPr>
        </p:nvSpPr>
        <p:spPr/>
        <p:txBody>
          <a:bodyPr/>
          <a:lstStyle/>
          <a:p>
            <a:pPr marL="109728" indent="0">
              <a:buNone/>
            </a:pPr>
            <a:r>
              <a:rPr lang="en-US" dirty="0" smtClean="0"/>
              <a:t>416.41(a) Standard: Contract Services</a:t>
            </a:r>
          </a:p>
          <a:p>
            <a:pPr marL="109728" indent="0">
              <a:buNone/>
            </a:pPr>
            <a:endParaRPr lang="en-US" dirty="0"/>
          </a:p>
          <a:p>
            <a:pPr marL="109728" indent="0">
              <a:buNone/>
            </a:pPr>
            <a:r>
              <a:rPr lang="en-US" dirty="0" smtClean="0"/>
              <a:t>When services are provided through a contract with an outside resource, the ASC must assure that these services are provided in a safe and effective manner. </a:t>
            </a:r>
            <a:endParaRPr lang="en-US" dirty="0"/>
          </a:p>
        </p:txBody>
      </p:sp>
    </p:spTree>
    <p:extLst>
      <p:ext uri="{BB962C8B-B14F-4D97-AF65-F5344CB8AC3E}">
        <p14:creationId xmlns:p14="http://schemas.microsoft.com/office/powerpoint/2010/main" val="3716726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pic>
        <p:nvPicPr>
          <p:cNvPr id="4" name="Picture 5" descr="C:\Users\lbrown\AppData\Local\Microsoft\Windows\Temporary Internet Files\Content.IE5\4JT2U1A1\MC900434411[1].wm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71800" y="2895600"/>
            <a:ext cx="2895600" cy="2811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565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Information</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dirty="0"/>
              <a:t>Iowa Department of Inspections and Appeals</a:t>
            </a:r>
          </a:p>
          <a:p>
            <a:pPr marL="0" indent="0" algn="ctr">
              <a:buNone/>
            </a:pPr>
            <a:r>
              <a:rPr lang="en-US" dirty="0"/>
              <a:t>Health Facilities Division</a:t>
            </a:r>
          </a:p>
          <a:p>
            <a:pPr marL="0" indent="0" algn="ctr">
              <a:buNone/>
            </a:pPr>
            <a:r>
              <a:rPr lang="en-US" dirty="0"/>
              <a:t>Lucas State Office Building, 3</a:t>
            </a:r>
            <a:r>
              <a:rPr lang="en-US" baseline="30000" dirty="0"/>
              <a:t>rd</a:t>
            </a:r>
            <a:r>
              <a:rPr lang="en-US" dirty="0"/>
              <a:t> Floor</a:t>
            </a:r>
          </a:p>
          <a:p>
            <a:pPr marL="0" indent="0" algn="ctr">
              <a:buNone/>
            </a:pPr>
            <a:r>
              <a:rPr lang="en-US" dirty="0"/>
              <a:t>321 E 12</a:t>
            </a:r>
            <a:r>
              <a:rPr lang="en-US" baseline="30000" dirty="0"/>
              <a:t>th</a:t>
            </a:r>
            <a:r>
              <a:rPr lang="en-US" dirty="0"/>
              <a:t> Street</a:t>
            </a:r>
          </a:p>
          <a:p>
            <a:pPr marL="0" indent="0" algn="ctr">
              <a:buNone/>
            </a:pPr>
            <a:r>
              <a:rPr lang="en-US" dirty="0"/>
              <a:t>Des Moines, IA 50319-0083</a:t>
            </a:r>
          </a:p>
          <a:p>
            <a:pPr marL="0" indent="0" algn="ctr">
              <a:buNone/>
            </a:pPr>
            <a:r>
              <a:rPr lang="en-US" dirty="0"/>
              <a:t>Main Phone #515-281-4115  Fax #515-242-5022</a:t>
            </a:r>
          </a:p>
          <a:p>
            <a:pPr marL="0" indent="0" algn="ctr">
              <a:buNone/>
            </a:pPr>
            <a:endParaRPr lang="en-US" dirty="0"/>
          </a:p>
          <a:p>
            <a:pPr marL="0" indent="0" algn="ctr">
              <a:buNone/>
            </a:pPr>
            <a:r>
              <a:rPr lang="en-US" dirty="0"/>
              <a:t>Facility Report Cards can be found at: </a:t>
            </a:r>
          </a:p>
          <a:p>
            <a:pPr marL="0" indent="0" algn="ctr">
              <a:buNone/>
            </a:pPr>
            <a:r>
              <a:rPr lang="en-US" dirty="0">
                <a:hlinkClick r:id="rId2"/>
              </a:rPr>
              <a:t>https://dia-hfd.iowa.gov/DIA_HFD/Home.do</a:t>
            </a:r>
            <a:endParaRPr lang="en-US" dirty="0"/>
          </a:p>
          <a:p>
            <a:pPr marL="0" indent="0" algn="ctr">
              <a:buNone/>
            </a:pPr>
            <a:endParaRPr lang="en-US" dirty="0"/>
          </a:p>
          <a:p>
            <a:pPr marL="0" indent="0" algn="ctr">
              <a:buNone/>
            </a:pPr>
            <a:r>
              <a:rPr lang="en-US" dirty="0"/>
              <a:t>Information on Emergency Preparedness can be found at:</a:t>
            </a:r>
          </a:p>
          <a:p>
            <a:pPr marL="0" indent="0" algn="ctr">
              <a:buNone/>
            </a:pPr>
            <a:r>
              <a:rPr lang="en-US" dirty="0">
                <a:hlinkClick r:id="rId3"/>
              </a:rPr>
              <a:t>https://dia.iowa.gov/health-facilities/emergency-preparedness</a:t>
            </a:r>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208936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State Agency (SA)</a:t>
            </a:r>
            <a:endParaRPr lang="en-US" dirty="0"/>
          </a:p>
        </p:txBody>
      </p:sp>
      <p:sp>
        <p:nvSpPr>
          <p:cNvPr id="3" name="Content Placeholder 2"/>
          <p:cNvSpPr>
            <a:spLocks noGrp="1"/>
          </p:cNvSpPr>
          <p:nvPr>
            <p:ph idx="1"/>
          </p:nvPr>
        </p:nvSpPr>
        <p:spPr/>
        <p:txBody>
          <a:bodyPr>
            <a:normAutofit/>
          </a:bodyPr>
          <a:lstStyle/>
          <a:p>
            <a:r>
              <a:rPr lang="en-US" sz="3200" dirty="0" smtClean="0"/>
              <a:t>The Centers for Medicare and Medicaid Services (CMS) contracts with an agency in every state to conduct the survey and certification work in that state on behalf of CMS. </a:t>
            </a:r>
          </a:p>
          <a:p>
            <a:r>
              <a:rPr lang="en-US" sz="3200" dirty="0" smtClean="0"/>
              <a:t>In Iowa, the contracted State Agency (SA) is The Department of Inspections and Appeals (DIA).</a:t>
            </a:r>
            <a:endParaRPr lang="en-US" sz="3200" dirty="0"/>
          </a:p>
        </p:txBody>
      </p:sp>
    </p:spTree>
    <p:extLst>
      <p:ext uri="{BB962C8B-B14F-4D97-AF65-F5344CB8AC3E}">
        <p14:creationId xmlns:p14="http://schemas.microsoft.com/office/powerpoint/2010/main" val="682250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Operations Manual (SOM)</a:t>
            </a:r>
            <a:endParaRPr lang="en-US" dirty="0"/>
          </a:p>
        </p:txBody>
      </p:sp>
      <p:sp>
        <p:nvSpPr>
          <p:cNvPr id="3" name="Content Placeholder 2"/>
          <p:cNvSpPr>
            <a:spLocks noGrp="1"/>
          </p:cNvSpPr>
          <p:nvPr>
            <p:ph idx="1"/>
          </p:nvPr>
        </p:nvSpPr>
        <p:spPr/>
        <p:txBody>
          <a:bodyPr/>
          <a:lstStyle/>
          <a:p>
            <a:r>
              <a:rPr lang="en-US" dirty="0" smtClean="0"/>
              <a:t>The State Operations Manual is written by CMS to instruct state agencies on how to conduct operations on behalf of CMS </a:t>
            </a:r>
          </a:p>
          <a:p>
            <a:r>
              <a:rPr lang="en-US" dirty="0" smtClean="0"/>
              <a:t>The SOM provides CMS policy regarding the survey and certification activities</a:t>
            </a:r>
          </a:p>
          <a:p>
            <a:r>
              <a:rPr lang="en-US" dirty="0" smtClean="0"/>
              <a:t>The State Agency refers to the SOM for the survey and certification information and procedures  </a:t>
            </a:r>
          </a:p>
          <a:p>
            <a:endParaRPr lang="en-US" dirty="0"/>
          </a:p>
        </p:txBody>
      </p:sp>
    </p:spTree>
    <p:extLst>
      <p:ext uri="{BB962C8B-B14F-4D97-AF65-F5344CB8AC3E}">
        <p14:creationId xmlns:p14="http://schemas.microsoft.com/office/powerpoint/2010/main" val="3219155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066800"/>
          </a:xfrm>
        </p:spPr>
        <p:txBody>
          <a:bodyPr>
            <a:normAutofit fontScale="90000"/>
          </a:bodyPr>
          <a:lstStyle/>
          <a:p>
            <a:r>
              <a:rPr lang="en-US" dirty="0" smtClean="0"/>
              <a:t>State Operations Manual</a:t>
            </a:r>
            <a:br>
              <a:rPr lang="en-US" dirty="0" smtClean="0"/>
            </a:br>
            <a:r>
              <a:rPr lang="en-US" dirty="0" smtClean="0"/>
              <a:t>Appendix L – Guidance for Surveyors: Ambulatory Surgical Centers</a:t>
            </a:r>
            <a:endParaRPr lang="en-US" dirty="0"/>
          </a:p>
        </p:txBody>
      </p:sp>
      <p:sp>
        <p:nvSpPr>
          <p:cNvPr id="3" name="Content Placeholder 2"/>
          <p:cNvSpPr>
            <a:spLocks noGrp="1"/>
          </p:cNvSpPr>
          <p:nvPr>
            <p:ph idx="1"/>
          </p:nvPr>
        </p:nvSpPr>
        <p:spPr/>
        <p:txBody>
          <a:bodyPr/>
          <a:lstStyle/>
          <a:p>
            <a:endParaRPr lang="en-US" dirty="0" smtClean="0"/>
          </a:p>
          <a:p>
            <a:pPr marL="109728" indent="0">
              <a:buNone/>
            </a:pPr>
            <a:r>
              <a:rPr lang="en-US" dirty="0" smtClean="0"/>
              <a:t>SOM Appendix L contains:</a:t>
            </a:r>
          </a:p>
          <a:p>
            <a:pPr marL="109728" indent="0">
              <a:buNone/>
            </a:pPr>
            <a:endParaRPr lang="en-US" dirty="0"/>
          </a:p>
          <a:p>
            <a:pPr marL="109728" indent="0">
              <a:buNone/>
            </a:pPr>
            <a:r>
              <a:rPr lang="en-US" dirty="0" smtClean="0"/>
              <a:t>Part I – Ambulatory Surgical Center Survey Protocol</a:t>
            </a:r>
          </a:p>
          <a:p>
            <a:pPr marL="109728" indent="0">
              <a:buNone/>
            </a:pPr>
            <a:endParaRPr lang="en-US" dirty="0"/>
          </a:p>
          <a:p>
            <a:pPr marL="109728" indent="0">
              <a:buNone/>
            </a:pPr>
            <a:r>
              <a:rPr lang="en-US" dirty="0" smtClean="0"/>
              <a:t>Part II – General Provisions and Definitions; </a:t>
            </a:r>
          </a:p>
          <a:p>
            <a:pPr marL="109728" indent="0">
              <a:buNone/>
            </a:pPr>
            <a:r>
              <a:rPr lang="en-US" dirty="0"/>
              <a:t> </a:t>
            </a:r>
            <a:r>
              <a:rPr lang="en-US" dirty="0" smtClean="0"/>
              <a:t>               General Conditions and Requirements</a:t>
            </a:r>
          </a:p>
          <a:p>
            <a:pPr marL="109728" indent="0">
              <a:buNone/>
            </a:pPr>
            <a:endParaRPr lang="en-US" dirty="0"/>
          </a:p>
        </p:txBody>
      </p:sp>
    </p:spTree>
    <p:extLst>
      <p:ext uri="{BB962C8B-B14F-4D97-AF65-F5344CB8AC3E}">
        <p14:creationId xmlns:p14="http://schemas.microsoft.com/office/powerpoint/2010/main" val="1847370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 Survey </a:t>
            </a:r>
            <a:r>
              <a:rPr lang="en-US" dirty="0" smtClean="0"/>
              <a:t>Review</a:t>
            </a:r>
            <a:r>
              <a:rPr lang="en-US" dirty="0" smtClean="0"/>
              <a:t> </a:t>
            </a:r>
            <a:endParaRPr lang="en-US" dirty="0"/>
          </a:p>
        </p:txBody>
      </p:sp>
      <p:sp>
        <p:nvSpPr>
          <p:cNvPr id="3" name="Content Placeholder 2"/>
          <p:cNvSpPr>
            <a:spLocks noGrp="1"/>
          </p:cNvSpPr>
          <p:nvPr>
            <p:ph idx="1"/>
          </p:nvPr>
        </p:nvSpPr>
        <p:spPr/>
        <p:txBody>
          <a:bodyPr/>
          <a:lstStyle/>
          <a:p>
            <a:r>
              <a:rPr lang="en-US" dirty="0" smtClean="0"/>
              <a:t>Types of ASC Surveys/ASC Survey Categories</a:t>
            </a:r>
          </a:p>
          <a:p>
            <a:endParaRPr lang="en-US" dirty="0"/>
          </a:p>
          <a:p>
            <a:r>
              <a:rPr lang="en-US" dirty="0" smtClean="0"/>
              <a:t>ASC Survey Team Composition</a:t>
            </a:r>
          </a:p>
          <a:p>
            <a:endParaRPr lang="en-US" dirty="0"/>
          </a:p>
          <a:p>
            <a:r>
              <a:rPr lang="en-US" dirty="0" smtClean="0"/>
              <a:t>Purpose of the ASC Survey</a:t>
            </a:r>
          </a:p>
          <a:p>
            <a:endParaRPr lang="en-US" dirty="0"/>
          </a:p>
          <a:p>
            <a:r>
              <a:rPr lang="en-US" dirty="0" smtClean="0"/>
              <a:t>Survey Process</a:t>
            </a:r>
          </a:p>
          <a:p>
            <a:endParaRPr lang="en-US" dirty="0"/>
          </a:p>
          <a:p>
            <a:r>
              <a:rPr lang="en-US" dirty="0" smtClean="0"/>
              <a:t>All ASC surveys are unannounced</a:t>
            </a:r>
          </a:p>
          <a:p>
            <a:pPr marL="411480" lvl="1" indent="0">
              <a:buNone/>
            </a:pPr>
            <a:endParaRPr lang="en-US" dirty="0"/>
          </a:p>
          <a:p>
            <a:pPr marL="411480" lvl="1" indent="0">
              <a:buNone/>
            </a:pPr>
            <a:endParaRPr lang="en-US" dirty="0" smtClean="0"/>
          </a:p>
          <a:p>
            <a:pPr marL="411480" lvl="1" indent="0">
              <a:buNone/>
            </a:pPr>
            <a:endParaRPr lang="en-US" dirty="0"/>
          </a:p>
          <a:p>
            <a:pPr lvl="1"/>
            <a:endParaRPr lang="en-US" dirty="0"/>
          </a:p>
        </p:txBody>
      </p:sp>
    </p:spTree>
    <p:extLst>
      <p:ext uri="{BB962C8B-B14F-4D97-AF65-F5344CB8AC3E}">
        <p14:creationId xmlns:p14="http://schemas.microsoft.com/office/powerpoint/2010/main" val="406034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a:bodyPr>
          <a:lstStyle/>
          <a:p>
            <a:pPr marL="109728" indent="0" algn="ctr">
              <a:buNone/>
            </a:pPr>
            <a:r>
              <a:rPr lang="en-US" sz="4000" dirty="0" smtClean="0"/>
              <a:t>Most Frequent Deficiencies in Iowa for Ambulatory Surgical Centers </a:t>
            </a:r>
          </a:p>
          <a:p>
            <a:pPr marL="109728" indent="0">
              <a:buNone/>
            </a:pPr>
            <a:endParaRPr lang="en-US" sz="4000" dirty="0"/>
          </a:p>
          <a:p>
            <a:pPr marL="109728" indent="0" algn="ctr">
              <a:buNone/>
            </a:pPr>
            <a:r>
              <a:rPr lang="en-US" sz="4000" dirty="0" smtClean="0"/>
              <a:t>1/2015 to 3/2019</a:t>
            </a:r>
            <a:endParaRPr lang="en-US" sz="4000" dirty="0"/>
          </a:p>
        </p:txBody>
      </p:sp>
      <p:sp>
        <p:nvSpPr>
          <p:cNvPr id="4" name="Title 3"/>
          <p:cNvSpPr>
            <a:spLocks noGrp="1"/>
          </p:cNvSpPr>
          <p:nvPr>
            <p:ph type="title"/>
          </p:nvPr>
        </p:nvSpPr>
        <p:spPr/>
        <p:txBody>
          <a:bodyPr>
            <a:normAutofit fontScale="90000"/>
          </a:bodyPr>
          <a:lstStyle/>
          <a:p>
            <a:r>
              <a:rPr lang="en-US" dirty="0" smtClean="0"/>
              <a:t>                                                   </a:t>
            </a:r>
            <a:br>
              <a:rPr lang="en-US" dirty="0" smtClean="0"/>
            </a:br>
            <a:endParaRPr lang="en-US" dirty="0"/>
          </a:p>
        </p:txBody>
      </p:sp>
    </p:spTree>
    <p:extLst>
      <p:ext uri="{BB962C8B-B14F-4D97-AF65-F5344CB8AC3E}">
        <p14:creationId xmlns:p14="http://schemas.microsoft.com/office/powerpoint/2010/main" val="1926201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 0241 – Sanitary Environment (top 5) </a:t>
            </a:r>
            <a:endParaRPr lang="en-US" dirty="0"/>
          </a:p>
        </p:txBody>
      </p:sp>
      <p:sp>
        <p:nvSpPr>
          <p:cNvPr id="3" name="Content Placeholder 2"/>
          <p:cNvSpPr>
            <a:spLocks noGrp="1"/>
          </p:cNvSpPr>
          <p:nvPr>
            <p:ph idx="1"/>
          </p:nvPr>
        </p:nvSpPr>
        <p:spPr/>
        <p:txBody>
          <a:bodyPr/>
          <a:lstStyle/>
          <a:p>
            <a:pPr marL="109728" indent="0">
              <a:buNone/>
            </a:pPr>
            <a:r>
              <a:rPr lang="en-US" dirty="0" smtClean="0"/>
              <a:t>416.51(a) Standard: Sanitary Environment</a:t>
            </a:r>
          </a:p>
          <a:p>
            <a:endParaRPr lang="en-US" dirty="0" smtClean="0"/>
          </a:p>
          <a:p>
            <a:pPr marL="109728" indent="0">
              <a:buNone/>
            </a:pPr>
            <a:r>
              <a:rPr lang="en-US" dirty="0" smtClean="0"/>
              <a:t>The ASC must provide a functional and sanitary environment for the provision of surgical services by adhering to professionally acceptable standards of practice. </a:t>
            </a:r>
            <a:endParaRPr lang="en-US" dirty="0"/>
          </a:p>
        </p:txBody>
      </p:sp>
    </p:spTree>
    <p:extLst>
      <p:ext uri="{BB962C8B-B14F-4D97-AF65-F5344CB8AC3E}">
        <p14:creationId xmlns:p14="http://schemas.microsoft.com/office/powerpoint/2010/main" val="930838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 0101 - Physical Environment (top 5)</a:t>
            </a:r>
            <a:endParaRPr lang="en-US" dirty="0"/>
          </a:p>
        </p:txBody>
      </p:sp>
      <p:sp>
        <p:nvSpPr>
          <p:cNvPr id="3" name="Content Placeholder 2"/>
          <p:cNvSpPr>
            <a:spLocks noGrp="1"/>
          </p:cNvSpPr>
          <p:nvPr>
            <p:ph idx="1"/>
          </p:nvPr>
        </p:nvSpPr>
        <p:spPr/>
        <p:txBody>
          <a:bodyPr>
            <a:normAutofit/>
          </a:bodyPr>
          <a:lstStyle/>
          <a:p>
            <a:pPr marL="109728" indent="0">
              <a:buNone/>
            </a:pPr>
            <a:r>
              <a:rPr lang="en-US" dirty="0" smtClean="0"/>
              <a:t>416.44(a) Standard: Physical Environment</a:t>
            </a:r>
          </a:p>
          <a:p>
            <a:pPr marL="109728" indent="0">
              <a:buNone/>
            </a:pPr>
            <a:endParaRPr lang="en-US" dirty="0"/>
          </a:p>
          <a:p>
            <a:pPr marL="109728" indent="0">
              <a:buNone/>
            </a:pPr>
            <a:r>
              <a:rPr lang="en-US" dirty="0" smtClean="0"/>
              <a:t>The ASC must provide a functional and sanitary environment for the provision of surgical services.</a:t>
            </a:r>
            <a:endParaRPr lang="en-US" dirty="0"/>
          </a:p>
          <a:p>
            <a:pPr marL="109728" indent="0">
              <a:buNone/>
            </a:pPr>
            <a:r>
              <a:rPr lang="en-US" dirty="0" smtClean="0"/>
              <a:t>(1) Each operating room must be designed and equipped so that the types of surgery conducted can be performed in a manner that protects the lives and assures the physical safety of all individuals in the area.</a:t>
            </a:r>
            <a:endParaRPr lang="en-US" dirty="0"/>
          </a:p>
        </p:txBody>
      </p:sp>
    </p:spTree>
    <p:extLst>
      <p:ext uri="{BB962C8B-B14F-4D97-AF65-F5344CB8AC3E}">
        <p14:creationId xmlns:p14="http://schemas.microsoft.com/office/powerpoint/2010/main" val="8526999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2317</TotalTime>
  <Words>1205</Words>
  <Application>Microsoft Office PowerPoint</Application>
  <PresentationFormat>On-screen Show (4:3)</PresentationFormat>
  <Paragraphs>119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vt:lpstr>
      <vt:lpstr>Overview of the survey process in Ambulatory Surgical Centers (ASCs); most frequent cited deficiencies for ASCs</vt:lpstr>
      <vt:lpstr>Learning Objectives</vt:lpstr>
      <vt:lpstr>Role of the State Agency (SA)</vt:lpstr>
      <vt:lpstr>State Operations Manual (SOM)</vt:lpstr>
      <vt:lpstr>State Operations Manual Appendix L – Guidance for Surveyors: Ambulatory Surgical Centers</vt:lpstr>
      <vt:lpstr>ASC Survey Review </vt:lpstr>
      <vt:lpstr>                                                    </vt:lpstr>
      <vt:lpstr>Q 0241 – Sanitary Environment (top 5) </vt:lpstr>
      <vt:lpstr>Q 0101 - Physical Environment (top 5)</vt:lpstr>
      <vt:lpstr>Q 0181 – Administration of Drugs (top 5)</vt:lpstr>
      <vt:lpstr>Q 0242 – Infection Control Program (top 5)</vt:lpstr>
      <vt:lpstr>Q 0105 – Emergency Equipment (top 5)</vt:lpstr>
      <vt:lpstr>Q 0121 - Membership and Clinical Privileges</vt:lpstr>
      <vt:lpstr>Q 0080 - Quality Assessment and Performance Improvement </vt:lpstr>
      <vt:lpstr>Q 0081 - Program Scope and Program Activities</vt:lpstr>
      <vt:lpstr>Q 0081 - Program Scope and Program Activities (continued)</vt:lpstr>
      <vt:lpstr>Q 0082 - Program Data and Program Activities</vt:lpstr>
      <vt:lpstr>Q 0082 - Program Data and Program Activities (continued)</vt:lpstr>
      <vt:lpstr>Q 0040 - Governing Body and Management</vt:lpstr>
      <vt:lpstr>Q 0041 - Contract Services</vt:lpstr>
      <vt:lpstr>Questions???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Frank</dc:creator>
  <cp:lastModifiedBy>Kelly Frank</cp:lastModifiedBy>
  <cp:revision>36</cp:revision>
  <cp:lastPrinted>2019-04-03T06:04:40Z</cp:lastPrinted>
  <dcterms:created xsi:type="dcterms:W3CDTF">2019-03-26T19:43:13Z</dcterms:created>
  <dcterms:modified xsi:type="dcterms:W3CDTF">2019-04-03T17:00:35Z</dcterms:modified>
</cp:coreProperties>
</file>