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</p:sldMasterIdLst>
  <p:notesMasterIdLst>
    <p:notesMasterId r:id="rId20"/>
  </p:notesMasterIdLst>
  <p:sldIdLst>
    <p:sldId id="256" r:id="rId2"/>
    <p:sldId id="259" r:id="rId3"/>
    <p:sldId id="257" r:id="rId4"/>
    <p:sldId id="262" r:id="rId5"/>
    <p:sldId id="258" r:id="rId6"/>
    <p:sldId id="260" r:id="rId7"/>
    <p:sldId id="273" r:id="rId8"/>
    <p:sldId id="261" r:id="rId9"/>
    <p:sldId id="263" r:id="rId10"/>
    <p:sldId id="264" r:id="rId11"/>
    <p:sldId id="265" r:id="rId12"/>
    <p:sldId id="272" r:id="rId13"/>
    <p:sldId id="274" r:id="rId14"/>
    <p:sldId id="267" r:id="rId15"/>
    <p:sldId id="268" r:id="rId16"/>
    <p:sldId id="269" r:id="rId17"/>
    <p:sldId id="270" r:id="rId18"/>
    <p:sldId id="271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133" autoAdjust="0"/>
  </p:normalViewPr>
  <p:slideViewPr>
    <p:cSldViewPr snapToGrid="0" snapToObjects="1">
      <p:cViewPr varScale="1">
        <p:scale>
          <a:sx n="100" d="100"/>
          <a:sy n="100" d="100"/>
        </p:scale>
        <p:origin x="-8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0B8D7-BB6B-2448-AEAE-07FAB4894A40}" type="datetimeFigureOut">
              <a:rPr lang="en-US" smtClean="0"/>
              <a:t>4/1/19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B16D6-FD7F-CB48-A51E-D0CF96A8D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89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D91A-A2EE-4B54-B3C6-F6C67903BA9C}" type="datetime1">
              <a:rPr lang="en-US" smtClean="0"/>
              <a:pPr/>
              <a:t>4/1/19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5C6-EBAF-49D5-AD4D-BABF4DFAAD59}" type="datetime1">
              <a:rPr lang="en-US" smtClean="0"/>
              <a:pPr/>
              <a:t>4/1/19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122-9A3A-4FD8-98B8-22631F32846C}" type="datetime1">
              <a:rPr lang="en-US" smtClean="0"/>
              <a:pPr/>
              <a:t>4/1/19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/>
              <a:pPr/>
              <a:t>4/1/19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/>
              <a:pPr/>
              <a:t>4/1/19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AE48-94E6-46E0-BE32-5F0716DE9115}" type="datetime1">
              <a:rPr lang="en-US" smtClean="0"/>
              <a:pPr/>
              <a:t>4/1/19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85-8BCE-48FC-97D9-E2837AF38351}" type="datetime1">
              <a:rPr lang="en-US" smtClean="0"/>
              <a:pPr/>
              <a:t>4/1/19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/>
              <a:pPr/>
              <a:t>4/1/19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pPr/>
              <a:t>4/1/19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3C2C-6BD0-40EC-8D8D-4D51F089C5EB}" type="datetime1">
              <a:rPr lang="en-US" smtClean="0"/>
              <a:pPr/>
              <a:t>4/1/19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F5C-EDA7-4864-9756-35769B0E62CF}" type="datetime1">
              <a:rPr lang="en-US" smtClean="0"/>
              <a:pPr/>
              <a:t>4/1/19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8B99C93-F56F-46AB-9EB8-53614A95B15F}" type="datetime1">
              <a:rPr lang="en-US" smtClean="0"/>
              <a:pPr/>
              <a:t>4/1/19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4705" y="1123101"/>
            <a:ext cx="6629400" cy="2624067"/>
          </a:xfrm>
        </p:spPr>
        <p:txBody>
          <a:bodyPr/>
          <a:lstStyle/>
          <a:p>
            <a:r>
              <a:rPr lang="en-US" sz="5400" dirty="0" smtClean="0"/>
              <a:t>Management of the </a:t>
            </a:r>
            <a:br>
              <a:rPr lang="en-US" sz="5400" dirty="0" smtClean="0"/>
            </a:br>
            <a:r>
              <a:rPr lang="en-US" sz="5400" dirty="0" smtClean="0"/>
              <a:t>Opioid dependent Patient</a:t>
            </a:r>
            <a:endParaRPr lang="en-US" sz="54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589310"/>
          </a:xfrm>
        </p:spPr>
        <p:txBody>
          <a:bodyPr>
            <a:normAutofit/>
          </a:bodyPr>
          <a:lstStyle/>
          <a:p>
            <a:r>
              <a:rPr lang="en-US" dirty="0" smtClean="0"/>
              <a:t>George </a:t>
            </a:r>
            <a:r>
              <a:rPr lang="en-US" dirty="0" err="1" smtClean="0"/>
              <a:t>Lederhaas,MD</a:t>
            </a:r>
            <a:endParaRPr lang="en-US" dirty="0" smtClean="0"/>
          </a:p>
          <a:p>
            <a:r>
              <a:rPr lang="en-US" dirty="0" smtClean="0"/>
              <a:t>Formally known as </a:t>
            </a:r>
            <a:r>
              <a:rPr lang="en-US" dirty="0" err="1" smtClean="0"/>
              <a:t>Lederhouse</a:t>
            </a:r>
            <a:endParaRPr lang="en-US" dirty="0" smtClean="0"/>
          </a:p>
          <a:p>
            <a:r>
              <a:rPr lang="en-US" dirty="0" smtClean="0"/>
              <a:t>Associated </a:t>
            </a:r>
            <a:r>
              <a:rPr lang="en-US" dirty="0" err="1" smtClean="0"/>
              <a:t>Anesthesiologists,PC</a:t>
            </a:r>
            <a:endParaRPr lang="en-US" dirty="0" smtClean="0"/>
          </a:p>
          <a:p>
            <a:r>
              <a:rPr lang="en-US" dirty="0" smtClean="0"/>
              <a:t>West Des Moines, 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891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NSAIDs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COX-2</a:t>
            </a:r>
          </a:p>
          <a:p>
            <a:pPr lvl="1"/>
            <a:r>
              <a:rPr lang="en-US" dirty="0" err="1" smtClean="0"/>
              <a:t>Celecoxib</a:t>
            </a:r>
            <a:endParaRPr lang="en-US" dirty="0" smtClean="0"/>
          </a:p>
          <a:p>
            <a:r>
              <a:rPr lang="en-US" dirty="0" smtClean="0"/>
              <a:t>Salicylic acid derivatives</a:t>
            </a:r>
          </a:p>
          <a:p>
            <a:pPr lvl="1"/>
            <a:r>
              <a:rPr lang="en-US" dirty="0" err="1" smtClean="0"/>
              <a:t>Coline</a:t>
            </a:r>
            <a:r>
              <a:rPr lang="en-US" dirty="0" smtClean="0"/>
              <a:t> magnesium </a:t>
            </a:r>
            <a:r>
              <a:rPr lang="en-US" dirty="0" err="1" smtClean="0"/>
              <a:t>trisalicylate</a:t>
            </a:r>
            <a:r>
              <a:rPr lang="en-US" dirty="0" smtClean="0"/>
              <a:t>, </a:t>
            </a:r>
            <a:r>
              <a:rPr lang="en-US" dirty="0" err="1" smtClean="0"/>
              <a:t>Diflunisal</a:t>
            </a:r>
            <a:r>
              <a:rPr lang="en-US" dirty="0" smtClean="0"/>
              <a:t>, </a:t>
            </a:r>
            <a:r>
              <a:rPr lang="en-US" dirty="0" err="1" smtClean="0"/>
              <a:t>Salsalate</a:t>
            </a:r>
            <a:endParaRPr lang="en-US" dirty="0" smtClean="0"/>
          </a:p>
          <a:p>
            <a:r>
              <a:rPr lang="en-US" dirty="0" smtClean="0"/>
              <a:t>Propionic acid derivatives</a:t>
            </a:r>
          </a:p>
          <a:p>
            <a:pPr lvl="1"/>
            <a:r>
              <a:rPr lang="en-US" dirty="0" err="1" smtClean="0"/>
              <a:t>Flurbiprofen</a:t>
            </a:r>
            <a:r>
              <a:rPr lang="en-US" dirty="0" smtClean="0"/>
              <a:t>, Ibuprofen, </a:t>
            </a:r>
            <a:r>
              <a:rPr lang="en-US" dirty="0" err="1" smtClean="0"/>
              <a:t>Ketoprofen</a:t>
            </a:r>
            <a:r>
              <a:rPr lang="en-US" dirty="0" smtClean="0"/>
              <a:t>, Naproxen, </a:t>
            </a:r>
            <a:r>
              <a:rPr lang="en-US" dirty="0" err="1" smtClean="0"/>
              <a:t>Oxaprozin</a:t>
            </a:r>
            <a:endParaRPr lang="en-US" dirty="0" smtClean="0"/>
          </a:p>
          <a:p>
            <a:r>
              <a:rPr lang="en-US" dirty="0" smtClean="0"/>
              <a:t>Acetic acid derivatives</a:t>
            </a:r>
          </a:p>
          <a:p>
            <a:pPr lvl="1"/>
            <a:r>
              <a:rPr lang="en-US" dirty="0" err="1" smtClean="0"/>
              <a:t>Diclofenac</a:t>
            </a:r>
            <a:r>
              <a:rPr lang="en-US" dirty="0" smtClean="0"/>
              <a:t>, </a:t>
            </a:r>
            <a:r>
              <a:rPr lang="en-US" dirty="0" err="1" smtClean="0"/>
              <a:t>Etodolac</a:t>
            </a:r>
            <a:r>
              <a:rPr lang="en-US" dirty="0" smtClean="0"/>
              <a:t>, Indomethacin, Ketorolac, </a:t>
            </a:r>
            <a:r>
              <a:rPr lang="en-US" dirty="0" err="1" smtClean="0"/>
              <a:t>Nabumetone</a:t>
            </a:r>
            <a:r>
              <a:rPr lang="en-US" dirty="0" smtClean="0"/>
              <a:t>, </a:t>
            </a:r>
            <a:r>
              <a:rPr lang="en-US" dirty="0" err="1" smtClean="0"/>
              <a:t>Sulindac</a:t>
            </a:r>
            <a:r>
              <a:rPr lang="en-US" dirty="0" smtClean="0"/>
              <a:t>, </a:t>
            </a:r>
            <a:r>
              <a:rPr lang="en-US" dirty="0" err="1" smtClean="0"/>
              <a:t>Tolmetin</a:t>
            </a:r>
            <a:endParaRPr lang="en-US" dirty="0" smtClean="0"/>
          </a:p>
          <a:p>
            <a:r>
              <a:rPr lang="en-US" dirty="0" err="1" smtClean="0"/>
              <a:t>Fenamates</a:t>
            </a:r>
            <a:endParaRPr lang="en-US" dirty="0" smtClean="0"/>
          </a:p>
          <a:p>
            <a:pPr lvl="1"/>
            <a:r>
              <a:rPr lang="en-US" dirty="0" err="1" smtClean="0"/>
              <a:t>Meclofenamate</a:t>
            </a:r>
            <a:endParaRPr lang="en-US" dirty="0" smtClean="0"/>
          </a:p>
          <a:p>
            <a:r>
              <a:rPr lang="en-US" dirty="0" err="1" smtClean="0"/>
              <a:t>Oxicams</a:t>
            </a:r>
            <a:endParaRPr lang="en-US" dirty="0" smtClean="0"/>
          </a:p>
          <a:p>
            <a:pPr lvl="1"/>
            <a:r>
              <a:rPr lang="en-US" dirty="0" smtClean="0"/>
              <a:t>Meloxicam, </a:t>
            </a:r>
            <a:r>
              <a:rPr lang="en-US" dirty="0" err="1" smtClean="0"/>
              <a:t>Piroxicam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958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Ketamine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NMDA antagonist</a:t>
            </a:r>
          </a:p>
          <a:p>
            <a:r>
              <a:rPr lang="en-US" dirty="0" smtClean="0"/>
              <a:t>Can be taken </a:t>
            </a:r>
            <a:r>
              <a:rPr lang="en-US" dirty="0" smtClean="0"/>
              <a:t>orally, usually IV in perioperative setting</a:t>
            </a:r>
            <a:endParaRPr lang="en-US" dirty="0" smtClean="0"/>
          </a:p>
          <a:p>
            <a:r>
              <a:rPr lang="en-US" dirty="0" smtClean="0"/>
              <a:t>Acute antidepressant effects</a:t>
            </a:r>
          </a:p>
          <a:p>
            <a:r>
              <a:rPr lang="en-US" dirty="0" smtClean="0"/>
              <a:t>Usually </a:t>
            </a:r>
            <a:r>
              <a:rPr lang="en-US" dirty="0" err="1" smtClean="0"/>
              <a:t>coadministered</a:t>
            </a:r>
            <a:r>
              <a:rPr lang="en-US" dirty="0" smtClean="0"/>
              <a:t> with Midazolam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962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Gabapentin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Voltage gated </a:t>
            </a:r>
            <a:r>
              <a:rPr lang="en-US" dirty="0"/>
              <a:t>c</a:t>
            </a:r>
            <a:r>
              <a:rPr lang="en-US" dirty="0" smtClean="0"/>
              <a:t>alcium channels</a:t>
            </a:r>
          </a:p>
          <a:p>
            <a:r>
              <a:rPr lang="en-US" dirty="0" smtClean="0"/>
              <a:t>Oral preoperative administration</a:t>
            </a:r>
          </a:p>
          <a:p>
            <a:r>
              <a:rPr lang="en-US" dirty="0" smtClean="0"/>
              <a:t>Analgesic benefit observed in breast and intra-abdominal surgery</a:t>
            </a:r>
          </a:p>
          <a:p>
            <a:r>
              <a:rPr lang="en-US" dirty="0" smtClean="0"/>
              <a:t>Has anxiolytic properties (generalized and social anxiety)</a:t>
            </a:r>
          </a:p>
          <a:p>
            <a:r>
              <a:rPr lang="en-US" dirty="0" smtClean="0"/>
              <a:t>Negligible respiratory depression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226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Tizanidine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Alpha 2 agonist</a:t>
            </a:r>
          </a:p>
          <a:p>
            <a:r>
              <a:rPr lang="en-US" dirty="0" smtClean="0"/>
              <a:t>Oral bedtime administration</a:t>
            </a:r>
          </a:p>
          <a:p>
            <a:r>
              <a:rPr lang="en-US" dirty="0" smtClean="0"/>
              <a:t>FDA approved for spasticity</a:t>
            </a:r>
          </a:p>
          <a:p>
            <a:r>
              <a:rPr lang="en-US" dirty="0" smtClean="0"/>
              <a:t>Has sedative, anxiolytic properties</a:t>
            </a:r>
          </a:p>
          <a:p>
            <a:r>
              <a:rPr lang="en-US" dirty="0" smtClean="0"/>
              <a:t>Can blunt autonomic activity during opioid tapering</a:t>
            </a:r>
          </a:p>
          <a:p>
            <a:r>
              <a:rPr lang="en-US" dirty="0" smtClean="0"/>
              <a:t>Minimal respiratory depression compared to benzodiazepines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913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Regional Blockade</a:t>
            </a:r>
            <a:endParaRPr lang="en-US" dirty="0"/>
          </a:p>
        </p:txBody>
      </p:sp>
      <p:pic>
        <p:nvPicPr>
          <p:cNvPr id="4" name="Content Placeholder 3" descr="IMG_0889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33" r="-25894"/>
          <a:stretch/>
        </p:blipFill>
        <p:spPr>
          <a:xfrm rot="5400000">
            <a:off x="457200" y="1600200"/>
            <a:ext cx="7620000" cy="5257800"/>
          </a:xfrm>
        </p:spPr>
      </p:pic>
    </p:spTree>
    <p:extLst>
      <p:ext uri="{BB962C8B-B14F-4D97-AF65-F5344CB8AC3E}">
        <p14:creationId xmlns:p14="http://schemas.microsoft.com/office/powerpoint/2010/main" val="721972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</a:t>
            </a:r>
            <a:endParaRPr lang="en-US" dirty="0"/>
          </a:p>
        </p:txBody>
      </p:sp>
      <p:pic>
        <p:nvPicPr>
          <p:cNvPr id="7" name="Picture Placeholder 6" descr="IMG_0890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7" b="6757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106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798687"/>
            <a:ext cx="7772400" cy="594626"/>
          </a:xfrm>
        </p:spPr>
        <p:txBody>
          <a:bodyPr/>
          <a:lstStyle/>
          <a:p>
            <a:r>
              <a:rPr lang="en-US" dirty="0" err="1" smtClean="0"/>
              <a:t>Interscalene</a:t>
            </a:r>
            <a:r>
              <a:rPr lang="en-US" dirty="0" smtClean="0"/>
              <a:t> Block</a:t>
            </a:r>
            <a:endParaRPr lang="en-US" dirty="0"/>
          </a:p>
        </p:txBody>
      </p:sp>
      <p:pic>
        <p:nvPicPr>
          <p:cNvPr id="5" name="Picture Placeholder 4" descr="IMG_0899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7" b="675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5798687"/>
            <a:ext cx="7772400" cy="90996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125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4571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IMG_090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24" r="-9524"/>
          <a:stretch>
            <a:fillRect/>
          </a:stretch>
        </p:blipFill>
        <p:spPr>
          <a:xfrm rot="5400000">
            <a:off x="671711" y="960848"/>
            <a:ext cx="6993704" cy="4800600"/>
          </a:xfrm>
        </p:spPr>
      </p:pic>
    </p:spTree>
    <p:extLst>
      <p:ext uri="{BB962C8B-B14F-4D97-AF65-F5344CB8AC3E}">
        <p14:creationId xmlns:p14="http://schemas.microsoft.com/office/powerpoint/2010/main" val="2835954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Clear game plan</a:t>
            </a:r>
          </a:p>
          <a:p>
            <a:r>
              <a:rPr lang="en-US" dirty="0" smtClean="0"/>
              <a:t>Printed t</a:t>
            </a:r>
            <a:r>
              <a:rPr lang="en-US" dirty="0" smtClean="0"/>
              <a:t>ake </a:t>
            </a:r>
            <a:r>
              <a:rPr lang="en-US" dirty="0" smtClean="0"/>
              <a:t>home instructions</a:t>
            </a:r>
          </a:p>
          <a:p>
            <a:r>
              <a:rPr lang="en-US" dirty="0" smtClean="0"/>
              <a:t>Responsible adult caregiver</a:t>
            </a:r>
          </a:p>
          <a:p>
            <a:r>
              <a:rPr lang="en-US" dirty="0" smtClean="0"/>
              <a:t>Encouragement and Compassion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746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Opiate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unlocked door in the prison of Identity. It leads into the jail yard.</a:t>
            </a:r>
          </a:p>
          <a:p>
            <a:r>
              <a:rPr lang="en-US" dirty="0" smtClean="0"/>
              <a:t>Author, Ambrose Bierce</a:t>
            </a:r>
          </a:p>
          <a:p>
            <a:r>
              <a:rPr lang="en-US" dirty="0" smtClean="0"/>
              <a:t>Written, 1900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01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Opioids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Pure agonist</a:t>
            </a:r>
          </a:p>
          <a:p>
            <a:pPr lvl="1"/>
            <a:r>
              <a:rPr lang="en-US" dirty="0" smtClean="0"/>
              <a:t>Oxycodone</a:t>
            </a:r>
          </a:p>
          <a:p>
            <a:pPr lvl="1"/>
            <a:r>
              <a:rPr lang="en-US" dirty="0" smtClean="0"/>
              <a:t>Morphine</a:t>
            </a:r>
          </a:p>
          <a:p>
            <a:pPr lvl="1"/>
            <a:r>
              <a:rPr lang="en-US" dirty="0" smtClean="0"/>
              <a:t>Fentanyl</a:t>
            </a:r>
          </a:p>
          <a:p>
            <a:pPr lvl="1"/>
            <a:r>
              <a:rPr lang="en-US" dirty="0" smtClean="0"/>
              <a:t>Hydrocodone</a:t>
            </a:r>
          </a:p>
          <a:p>
            <a:pPr lvl="1"/>
            <a:r>
              <a:rPr lang="en-US" dirty="0" err="1" smtClean="0"/>
              <a:t>Hydromorphone</a:t>
            </a:r>
            <a:endParaRPr lang="en-US" dirty="0" smtClean="0"/>
          </a:p>
          <a:p>
            <a:r>
              <a:rPr lang="en-US" dirty="0" smtClean="0"/>
              <a:t>Mixed agonist-antagonist</a:t>
            </a:r>
          </a:p>
          <a:p>
            <a:pPr lvl="1"/>
            <a:r>
              <a:rPr lang="en-US" dirty="0" smtClean="0"/>
              <a:t>Buprenorphine</a:t>
            </a:r>
          </a:p>
          <a:p>
            <a:r>
              <a:rPr lang="en-US" dirty="0" smtClean="0"/>
              <a:t>Opioid agonist/NMDA antagonist</a:t>
            </a:r>
          </a:p>
          <a:p>
            <a:pPr lvl="1"/>
            <a:r>
              <a:rPr lang="en-US" dirty="0" smtClean="0"/>
              <a:t>Methadone</a:t>
            </a:r>
          </a:p>
        </p:txBody>
      </p:sp>
    </p:spTree>
    <p:extLst>
      <p:ext uri="{BB962C8B-B14F-4D97-AF65-F5344CB8AC3E}">
        <p14:creationId xmlns:p14="http://schemas.microsoft.com/office/powerpoint/2010/main" val="1003116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Associated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Anxiety</a:t>
            </a:r>
          </a:p>
          <a:p>
            <a:r>
              <a:rPr lang="en-US" dirty="0" smtClean="0"/>
              <a:t>Depression</a:t>
            </a:r>
          </a:p>
          <a:p>
            <a:r>
              <a:rPr lang="en-US" dirty="0" smtClean="0"/>
              <a:t>Personality disorders</a:t>
            </a:r>
          </a:p>
          <a:p>
            <a:r>
              <a:rPr lang="en-US" dirty="0" err="1" smtClean="0"/>
              <a:t>Polysubstance</a:t>
            </a:r>
            <a:r>
              <a:rPr lang="en-US" dirty="0" smtClean="0"/>
              <a:t> abuse</a:t>
            </a:r>
          </a:p>
          <a:p>
            <a:r>
              <a:rPr lang="en-US" dirty="0" smtClean="0"/>
              <a:t>Diminished social 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946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Medication Assisted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Buprenorphine (SUBOXONE, BUTRANS, SUBUTEX)</a:t>
            </a:r>
          </a:p>
          <a:p>
            <a:pPr lvl="1"/>
            <a:r>
              <a:rPr lang="en-US" dirty="0" smtClean="0"/>
              <a:t>Oral, twice a day for MAT</a:t>
            </a:r>
          </a:p>
          <a:p>
            <a:pPr lvl="1"/>
            <a:r>
              <a:rPr lang="en-US" dirty="0" smtClean="0"/>
              <a:t>Transdermal, weekly for chronic pain</a:t>
            </a:r>
          </a:p>
          <a:p>
            <a:r>
              <a:rPr lang="en-US" dirty="0" smtClean="0"/>
              <a:t>Methadone</a:t>
            </a:r>
          </a:p>
          <a:p>
            <a:pPr lvl="1"/>
            <a:r>
              <a:rPr lang="en-US" dirty="0" smtClean="0"/>
              <a:t>Oral, once a day for MAT</a:t>
            </a:r>
          </a:p>
          <a:p>
            <a:pPr lvl="1"/>
            <a:r>
              <a:rPr lang="en-US" dirty="0" smtClean="0"/>
              <a:t>Oral, TID to QID for chronic pain</a:t>
            </a:r>
          </a:p>
        </p:txBody>
      </p:sp>
    </p:spTree>
    <p:extLst>
      <p:ext uri="{BB962C8B-B14F-4D97-AF65-F5344CB8AC3E}">
        <p14:creationId xmlns:p14="http://schemas.microsoft.com/office/powerpoint/2010/main" val="2141414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Preoperative Management of MAT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Buprenorphine, taper to 12 mg, 2-3 days before surgery</a:t>
            </a:r>
          </a:p>
          <a:p>
            <a:pPr lvl="1"/>
            <a:r>
              <a:rPr lang="en-US" dirty="0" smtClean="0"/>
              <a:t>Logistically easier to achieve than having taper off 3-5 days before </a:t>
            </a:r>
            <a:r>
              <a:rPr lang="en-US" dirty="0" smtClean="0"/>
              <a:t>surgery</a:t>
            </a:r>
          </a:p>
          <a:p>
            <a:pPr lvl="1"/>
            <a:r>
              <a:rPr lang="en-US" dirty="0" smtClean="0"/>
              <a:t>12 mg/day, only 75% mu receptor occupancy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For Methadone, maintain usual dosing</a:t>
            </a:r>
          </a:p>
          <a:p>
            <a:pPr lvl="1"/>
            <a:r>
              <a:rPr lang="en-US" dirty="0" smtClean="0"/>
              <a:t>For doses over 100 mg, baseline EKG to assess QT interval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73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Opioid Binding to Mu Receptor (Ki)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Codeine			734.2</a:t>
            </a:r>
          </a:p>
          <a:p>
            <a:r>
              <a:rPr lang="en-US" dirty="0" err="1" smtClean="0"/>
              <a:t>Meperidine</a:t>
            </a:r>
            <a:r>
              <a:rPr lang="en-US" dirty="0" smtClean="0"/>
              <a:t>			450.1</a:t>
            </a:r>
          </a:p>
          <a:p>
            <a:r>
              <a:rPr lang="en-US" dirty="0" smtClean="0"/>
              <a:t>Oxycodone			25.87</a:t>
            </a:r>
          </a:p>
          <a:p>
            <a:r>
              <a:rPr lang="en-US" dirty="0" smtClean="0"/>
              <a:t>Methadone			3.378</a:t>
            </a:r>
          </a:p>
          <a:p>
            <a:r>
              <a:rPr lang="en-US" dirty="0" smtClean="0"/>
              <a:t>Naloxone			1.518			</a:t>
            </a:r>
          </a:p>
          <a:p>
            <a:r>
              <a:rPr lang="en-US" dirty="0" smtClean="0"/>
              <a:t>Fentanyl			1.346</a:t>
            </a:r>
          </a:p>
          <a:p>
            <a:r>
              <a:rPr lang="en-US" dirty="0" err="1" smtClean="0"/>
              <a:t>Hydromorphone</a:t>
            </a:r>
            <a:r>
              <a:rPr lang="en-US" dirty="0" smtClean="0"/>
              <a:t>		0.3654</a:t>
            </a:r>
          </a:p>
          <a:p>
            <a:r>
              <a:rPr lang="en-US" dirty="0" smtClean="0"/>
              <a:t>Buprenorphine		0.2157</a:t>
            </a:r>
          </a:p>
          <a:p>
            <a:r>
              <a:rPr lang="en-US" dirty="0" err="1" smtClean="0"/>
              <a:t>Sufentanil</a:t>
            </a:r>
            <a:r>
              <a:rPr lang="en-US" dirty="0" smtClean="0"/>
              <a:t>			0.1380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109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591"/>
            <a:ext cx="7620000" cy="558384"/>
          </a:xfrm>
        </p:spPr>
        <p:txBody>
          <a:bodyPr/>
          <a:lstStyle/>
          <a:p>
            <a:pPr algn="ctr"/>
            <a:r>
              <a:rPr lang="en-US" dirty="0" smtClean="0"/>
              <a:t>Preoperative Preparation</a:t>
            </a:r>
            <a:endParaRPr lang="en-US" dirty="0"/>
          </a:p>
        </p:txBody>
      </p:sp>
      <p:pic>
        <p:nvPicPr>
          <p:cNvPr id="4" name="Content Placeholder 3" descr="scan0012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479" r="-32479"/>
          <a:stretch>
            <a:fillRect/>
          </a:stretch>
        </p:blipFill>
        <p:spPr>
          <a:xfrm>
            <a:off x="457200" y="777359"/>
            <a:ext cx="7620000" cy="5977997"/>
          </a:xfrm>
        </p:spPr>
      </p:pic>
    </p:spTree>
    <p:extLst>
      <p:ext uri="{BB962C8B-B14F-4D97-AF65-F5344CB8AC3E}">
        <p14:creationId xmlns:p14="http://schemas.microsoft.com/office/powerpoint/2010/main" val="2231665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Multimodal Analgesia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NSAIDs/Acetaminophen</a:t>
            </a:r>
          </a:p>
          <a:p>
            <a:r>
              <a:rPr lang="en-US" dirty="0" smtClean="0"/>
              <a:t>Local anesthetics</a:t>
            </a:r>
          </a:p>
          <a:p>
            <a:pPr lvl="1"/>
            <a:r>
              <a:rPr lang="en-US" dirty="0" smtClean="0"/>
              <a:t>Local infiltration, intravenous, regional blockade</a:t>
            </a:r>
          </a:p>
          <a:p>
            <a:r>
              <a:rPr lang="en-US" dirty="0" smtClean="0"/>
              <a:t>Gabapentin</a:t>
            </a:r>
          </a:p>
          <a:p>
            <a:r>
              <a:rPr lang="en-US" dirty="0" smtClean="0"/>
              <a:t>Ketamine</a:t>
            </a:r>
          </a:p>
          <a:p>
            <a:r>
              <a:rPr lang="en-US" dirty="0" smtClean="0"/>
              <a:t>Dexamethasone</a:t>
            </a:r>
          </a:p>
          <a:p>
            <a:r>
              <a:rPr lang="en-US" dirty="0" err="1" smtClean="0"/>
              <a:t>Tizanidine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7438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187</TotalTime>
  <Words>351</Words>
  <Application>Microsoft Macintosh PowerPoint</Application>
  <PresentationFormat>On-screen Show (4:3)</PresentationFormat>
  <Paragraphs>99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Adjacency</vt:lpstr>
      <vt:lpstr>Management of the  Opioid dependent Patient</vt:lpstr>
      <vt:lpstr>Opiate</vt:lpstr>
      <vt:lpstr>Opioids</vt:lpstr>
      <vt:lpstr>Associated Issues</vt:lpstr>
      <vt:lpstr>Medication Assisted Treatment</vt:lpstr>
      <vt:lpstr>Preoperative Management of MAT</vt:lpstr>
      <vt:lpstr>Opioid Binding to Mu Receptor (Ki)</vt:lpstr>
      <vt:lpstr>Preoperative Preparation</vt:lpstr>
      <vt:lpstr>Multimodal Analgesia</vt:lpstr>
      <vt:lpstr>NSAIDs</vt:lpstr>
      <vt:lpstr>Ketamine</vt:lpstr>
      <vt:lpstr>Gabapentin</vt:lpstr>
      <vt:lpstr>Tizanidine</vt:lpstr>
      <vt:lpstr>Regional Blockade</vt:lpstr>
      <vt:lpstr>Setup</vt:lpstr>
      <vt:lpstr>Interscalene Block</vt:lpstr>
      <vt:lpstr>PowerPoint Presentation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of the  Opioid dependent Patient</dc:title>
  <dc:creator>George  Lederhaas</dc:creator>
  <cp:lastModifiedBy>George  Lederhaas</cp:lastModifiedBy>
  <cp:revision>18</cp:revision>
  <dcterms:created xsi:type="dcterms:W3CDTF">2019-03-13T21:22:24Z</dcterms:created>
  <dcterms:modified xsi:type="dcterms:W3CDTF">2019-04-02T03:05:36Z</dcterms:modified>
</cp:coreProperties>
</file>