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Lst>
  <p:notesMasterIdLst>
    <p:notesMasterId r:id="rId57"/>
  </p:notesMasterIdLst>
  <p:sldIdLst>
    <p:sldId id="258" r:id="rId3"/>
    <p:sldId id="256" r:id="rId4"/>
    <p:sldId id="259" r:id="rId5"/>
    <p:sldId id="260" r:id="rId6"/>
    <p:sldId id="271" r:id="rId7"/>
    <p:sldId id="272" r:id="rId8"/>
    <p:sldId id="273" r:id="rId9"/>
    <p:sldId id="274" r:id="rId10"/>
    <p:sldId id="270" r:id="rId11"/>
    <p:sldId id="268" r:id="rId12"/>
    <p:sldId id="275" r:id="rId13"/>
    <p:sldId id="279" r:id="rId14"/>
    <p:sldId id="280" r:id="rId15"/>
    <p:sldId id="281" r:id="rId16"/>
    <p:sldId id="276" r:id="rId17"/>
    <p:sldId id="261" r:id="rId18"/>
    <p:sldId id="283" r:id="rId19"/>
    <p:sldId id="284" r:id="rId20"/>
    <p:sldId id="262" r:id="rId21"/>
    <p:sldId id="263" r:id="rId22"/>
    <p:sldId id="285" r:id="rId23"/>
    <p:sldId id="286" r:id="rId24"/>
    <p:sldId id="278" r:id="rId25"/>
    <p:sldId id="287" r:id="rId26"/>
    <p:sldId id="288" r:id="rId27"/>
    <p:sldId id="282" r:id="rId28"/>
    <p:sldId id="290" r:id="rId29"/>
    <p:sldId id="289" r:id="rId30"/>
    <p:sldId id="291" r:id="rId31"/>
    <p:sldId id="277" r:id="rId32"/>
    <p:sldId id="264" r:id="rId33"/>
    <p:sldId id="292" r:id="rId34"/>
    <p:sldId id="265" r:id="rId35"/>
    <p:sldId id="293" r:id="rId36"/>
    <p:sldId id="294" r:id="rId37"/>
    <p:sldId id="266" r:id="rId38"/>
    <p:sldId id="305" r:id="rId39"/>
    <p:sldId id="306" r:id="rId40"/>
    <p:sldId id="295" r:id="rId41"/>
    <p:sldId id="296" r:id="rId42"/>
    <p:sldId id="297" r:id="rId43"/>
    <p:sldId id="298" r:id="rId44"/>
    <p:sldId id="299" r:id="rId45"/>
    <p:sldId id="300" r:id="rId46"/>
    <p:sldId id="301" r:id="rId47"/>
    <p:sldId id="267" r:id="rId48"/>
    <p:sldId id="302" r:id="rId49"/>
    <p:sldId id="304" r:id="rId50"/>
    <p:sldId id="303" r:id="rId51"/>
    <p:sldId id="307" r:id="rId52"/>
    <p:sldId id="308" r:id="rId53"/>
    <p:sldId id="309" r:id="rId54"/>
    <p:sldId id="310" r:id="rId55"/>
    <p:sldId id="311"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1" autoAdjust="0"/>
    <p:restoredTop sz="85696" autoAdjust="0"/>
  </p:normalViewPr>
  <p:slideViewPr>
    <p:cSldViewPr snapToGrid="0">
      <p:cViewPr varScale="1">
        <p:scale>
          <a:sx n="97" d="100"/>
          <a:sy n="97" d="100"/>
        </p:scale>
        <p:origin x="14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D23C69-60D4-422C-9A76-93E6B726F9C1}"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3EDCD9D8-1D98-45C9-A770-D602AE6886BB}">
      <dgm:prSet/>
      <dgm:spPr/>
      <dgm:t>
        <a:bodyPr/>
        <a:lstStyle/>
        <a:p>
          <a:r>
            <a:rPr lang="en-US" dirty="0"/>
            <a:t>Ester local anesthetics are associated with a higher incidence of allergic reactions due to one of their metabolites, para-amino benzoic acid (PABA). </a:t>
          </a:r>
        </a:p>
      </dgm:t>
    </dgm:pt>
    <dgm:pt modelId="{9E9F9688-7315-4EC8-96B4-10B63077C56C}" type="parTrans" cxnId="{8B0570B8-2AAA-4F95-8AD3-4F9A5CBD6D87}">
      <dgm:prSet/>
      <dgm:spPr/>
      <dgm:t>
        <a:bodyPr/>
        <a:lstStyle/>
        <a:p>
          <a:endParaRPr lang="en-US"/>
        </a:p>
      </dgm:t>
    </dgm:pt>
    <dgm:pt modelId="{0833BEA5-004A-47B1-AC66-4D7D78F263F9}" type="sibTrans" cxnId="{8B0570B8-2AAA-4F95-8AD3-4F9A5CBD6D87}">
      <dgm:prSet/>
      <dgm:spPr/>
      <dgm:t>
        <a:bodyPr/>
        <a:lstStyle/>
        <a:p>
          <a:endParaRPr lang="en-US"/>
        </a:p>
      </dgm:t>
    </dgm:pt>
    <dgm:pt modelId="{213601C8-30D5-484B-9865-8A458FCDB20C}">
      <dgm:prSet/>
      <dgm:spPr/>
      <dgm:t>
        <a:bodyPr/>
        <a:lstStyle/>
        <a:p>
          <a:r>
            <a:rPr lang="en-US" dirty="0"/>
            <a:t>PABA is structurally similar to methylparaben. </a:t>
          </a:r>
        </a:p>
      </dgm:t>
    </dgm:pt>
    <dgm:pt modelId="{E09F00CB-1441-4EC3-B140-59A2B6F6A7C2}" type="parTrans" cxnId="{091F354E-5894-453E-B3C6-087004BBBFAD}">
      <dgm:prSet/>
      <dgm:spPr/>
      <dgm:t>
        <a:bodyPr/>
        <a:lstStyle/>
        <a:p>
          <a:endParaRPr lang="en-US"/>
        </a:p>
      </dgm:t>
    </dgm:pt>
    <dgm:pt modelId="{AD26B8F6-218B-4377-A078-245B2FB62512}" type="sibTrans" cxnId="{091F354E-5894-453E-B3C6-087004BBBFAD}">
      <dgm:prSet/>
      <dgm:spPr/>
      <dgm:t>
        <a:bodyPr/>
        <a:lstStyle/>
        <a:p>
          <a:endParaRPr lang="en-US"/>
        </a:p>
      </dgm:t>
    </dgm:pt>
    <dgm:pt modelId="{479B3CAA-A441-4205-A8C8-49F8F2B99B1A}">
      <dgm:prSet/>
      <dgm:spPr/>
      <dgm:t>
        <a:bodyPr/>
        <a:lstStyle/>
        <a:p>
          <a:r>
            <a:rPr lang="en-US" dirty="0"/>
            <a:t>Amide local anesthetics do not undergo metabolism to PABA, and therefore hypersensitivity to amide local anesthetics is rare.</a:t>
          </a:r>
        </a:p>
      </dgm:t>
    </dgm:pt>
    <dgm:pt modelId="{A5DDAA36-48CE-4501-9424-11E6819DE30C}" type="parTrans" cxnId="{D58CC9AE-C968-4CDE-996F-8EE1ABC8B796}">
      <dgm:prSet/>
      <dgm:spPr/>
      <dgm:t>
        <a:bodyPr/>
        <a:lstStyle/>
        <a:p>
          <a:endParaRPr lang="en-US"/>
        </a:p>
      </dgm:t>
    </dgm:pt>
    <dgm:pt modelId="{418E6DB8-F2E7-4921-9BF3-9B0A3CC039A9}" type="sibTrans" cxnId="{D58CC9AE-C968-4CDE-996F-8EE1ABC8B796}">
      <dgm:prSet/>
      <dgm:spPr/>
      <dgm:t>
        <a:bodyPr/>
        <a:lstStyle/>
        <a:p>
          <a:endParaRPr lang="en-US"/>
        </a:p>
      </dgm:t>
    </dgm:pt>
    <dgm:pt modelId="{871DF037-AEAB-451D-A0FB-08994A11213A}">
      <dgm:prSet/>
      <dgm:spPr/>
      <dgm:t>
        <a:bodyPr/>
        <a:lstStyle/>
        <a:p>
          <a:r>
            <a:rPr lang="en-US" dirty="0"/>
            <a:t>Preservatives - Antioxidants (sodium bisulfite, metabisulfite) are added to local anesthetic products that contain vasoconstrictors to prevent biodegradation by oxygen. </a:t>
          </a:r>
        </a:p>
      </dgm:t>
    </dgm:pt>
    <dgm:pt modelId="{D7147188-90E7-4ABB-AA0E-EB7C5B454ECD}" type="parTrans" cxnId="{990F914E-CF5A-4FE4-B8A4-2496106E8C8E}">
      <dgm:prSet/>
      <dgm:spPr/>
      <dgm:t>
        <a:bodyPr/>
        <a:lstStyle/>
        <a:p>
          <a:endParaRPr lang="en-US"/>
        </a:p>
      </dgm:t>
    </dgm:pt>
    <dgm:pt modelId="{3A0A2035-9EC6-4B7F-9C50-5227F45C4740}" type="sibTrans" cxnId="{990F914E-CF5A-4FE4-B8A4-2496106E8C8E}">
      <dgm:prSet/>
      <dgm:spPr/>
      <dgm:t>
        <a:bodyPr/>
        <a:lstStyle/>
        <a:p>
          <a:endParaRPr lang="en-US"/>
        </a:p>
      </dgm:t>
    </dgm:pt>
    <dgm:pt modelId="{0D72DB87-000F-4D9C-8F15-BCEDDE431B19}">
      <dgm:prSet/>
      <dgm:spPr/>
      <dgm:t>
        <a:bodyPr/>
        <a:lstStyle/>
        <a:p>
          <a:r>
            <a:rPr lang="en-US" dirty="0"/>
            <a:t>Some patients may also be allergic to sulfites, and for this reason antioxidants should be avoided. </a:t>
          </a:r>
        </a:p>
      </dgm:t>
    </dgm:pt>
    <dgm:pt modelId="{2CFE036B-39DC-4BCB-BBEE-EE216EB3134A}" type="parTrans" cxnId="{60EC4C9C-25BA-437E-8AB2-4A96EAB8A226}">
      <dgm:prSet/>
      <dgm:spPr/>
      <dgm:t>
        <a:bodyPr/>
        <a:lstStyle/>
        <a:p>
          <a:endParaRPr lang="en-US"/>
        </a:p>
      </dgm:t>
    </dgm:pt>
    <dgm:pt modelId="{95F55C9F-C566-48B5-A274-09F19482F9FB}" type="sibTrans" cxnId="{60EC4C9C-25BA-437E-8AB2-4A96EAB8A226}">
      <dgm:prSet/>
      <dgm:spPr/>
      <dgm:t>
        <a:bodyPr/>
        <a:lstStyle/>
        <a:p>
          <a:endParaRPr lang="en-US"/>
        </a:p>
      </dgm:t>
    </dgm:pt>
    <dgm:pt modelId="{90C0F5EA-ADDD-48AB-A9DE-0D04932C0430}">
      <dgm:prSet/>
      <dgm:spPr/>
      <dgm:t>
        <a:bodyPr/>
        <a:lstStyle/>
        <a:p>
          <a:r>
            <a:rPr lang="en-US" dirty="0"/>
            <a:t>It is rare that a patient would be allergic to both an ester and amide local anesthetic. </a:t>
          </a:r>
        </a:p>
      </dgm:t>
    </dgm:pt>
    <dgm:pt modelId="{08A4490E-2DD5-42F2-B3A0-7B37954F386D}" type="parTrans" cxnId="{FFB7D63D-78CF-4C29-B5A4-98EB791431B1}">
      <dgm:prSet/>
      <dgm:spPr/>
      <dgm:t>
        <a:bodyPr/>
        <a:lstStyle/>
        <a:p>
          <a:endParaRPr lang="en-US"/>
        </a:p>
      </dgm:t>
    </dgm:pt>
    <dgm:pt modelId="{F3C7C06B-8F8D-4E76-BA99-6DBB0E46FB90}" type="sibTrans" cxnId="{FFB7D63D-78CF-4C29-B5A4-98EB791431B1}">
      <dgm:prSet/>
      <dgm:spPr/>
      <dgm:t>
        <a:bodyPr/>
        <a:lstStyle/>
        <a:p>
          <a:endParaRPr lang="en-US"/>
        </a:p>
      </dgm:t>
    </dgm:pt>
    <dgm:pt modelId="{58CAE380-2543-40B2-AB32-E2399078C7CA}" type="pres">
      <dgm:prSet presAssocID="{7FD23C69-60D4-422C-9A76-93E6B726F9C1}" presName="linear" presStyleCnt="0">
        <dgm:presLayoutVars>
          <dgm:animLvl val="lvl"/>
          <dgm:resizeHandles val="exact"/>
        </dgm:presLayoutVars>
      </dgm:prSet>
      <dgm:spPr/>
    </dgm:pt>
    <dgm:pt modelId="{4A76B37F-DAE7-4E24-AA79-0987600EE5A8}" type="pres">
      <dgm:prSet presAssocID="{3EDCD9D8-1D98-45C9-A770-D602AE6886BB}" presName="parentText" presStyleLbl="node1" presStyleIdx="0" presStyleCnt="6">
        <dgm:presLayoutVars>
          <dgm:chMax val="0"/>
          <dgm:bulletEnabled val="1"/>
        </dgm:presLayoutVars>
      </dgm:prSet>
      <dgm:spPr/>
    </dgm:pt>
    <dgm:pt modelId="{9A379492-FD9A-4169-A7D0-3B988AB4F75B}" type="pres">
      <dgm:prSet presAssocID="{0833BEA5-004A-47B1-AC66-4D7D78F263F9}" presName="spacer" presStyleCnt="0"/>
      <dgm:spPr/>
    </dgm:pt>
    <dgm:pt modelId="{F6B1CBE9-DC11-4A13-8D0A-43761B71D304}" type="pres">
      <dgm:prSet presAssocID="{213601C8-30D5-484B-9865-8A458FCDB20C}" presName="parentText" presStyleLbl="node1" presStyleIdx="1" presStyleCnt="6">
        <dgm:presLayoutVars>
          <dgm:chMax val="0"/>
          <dgm:bulletEnabled val="1"/>
        </dgm:presLayoutVars>
      </dgm:prSet>
      <dgm:spPr/>
    </dgm:pt>
    <dgm:pt modelId="{F14FE93C-D7CE-41D8-8FA8-EA37D05CDEA8}" type="pres">
      <dgm:prSet presAssocID="{AD26B8F6-218B-4377-A078-245B2FB62512}" presName="spacer" presStyleCnt="0"/>
      <dgm:spPr/>
    </dgm:pt>
    <dgm:pt modelId="{EBCB44C1-CD27-43E2-8C1F-27C01226C781}" type="pres">
      <dgm:prSet presAssocID="{479B3CAA-A441-4205-A8C8-49F8F2B99B1A}" presName="parentText" presStyleLbl="node1" presStyleIdx="2" presStyleCnt="6">
        <dgm:presLayoutVars>
          <dgm:chMax val="0"/>
          <dgm:bulletEnabled val="1"/>
        </dgm:presLayoutVars>
      </dgm:prSet>
      <dgm:spPr/>
    </dgm:pt>
    <dgm:pt modelId="{AE782603-6BC3-4F68-B50E-AD253D9D1F58}" type="pres">
      <dgm:prSet presAssocID="{418E6DB8-F2E7-4921-9BF3-9B0A3CC039A9}" presName="spacer" presStyleCnt="0"/>
      <dgm:spPr/>
    </dgm:pt>
    <dgm:pt modelId="{01C2241E-AA47-4D44-82D5-998C3FBBED97}" type="pres">
      <dgm:prSet presAssocID="{871DF037-AEAB-451D-A0FB-08994A11213A}" presName="parentText" presStyleLbl="node1" presStyleIdx="3" presStyleCnt="6">
        <dgm:presLayoutVars>
          <dgm:chMax val="0"/>
          <dgm:bulletEnabled val="1"/>
        </dgm:presLayoutVars>
      </dgm:prSet>
      <dgm:spPr/>
    </dgm:pt>
    <dgm:pt modelId="{30F243EF-9045-4457-99AA-D8CE413AF381}" type="pres">
      <dgm:prSet presAssocID="{3A0A2035-9EC6-4B7F-9C50-5227F45C4740}" presName="spacer" presStyleCnt="0"/>
      <dgm:spPr/>
    </dgm:pt>
    <dgm:pt modelId="{F6D8F9EB-C03B-464A-8408-6BD2ECB968E0}" type="pres">
      <dgm:prSet presAssocID="{0D72DB87-000F-4D9C-8F15-BCEDDE431B19}" presName="parentText" presStyleLbl="node1" presStyleIdx="4" presStyleCnt="6">
        <dgm:presLayoutVars>
          <dgm:chMax val="0"/>
          <dgm:bulletEnabled val="1"/>
        </dgm:presLayoutVars>
      </dgm:prSet>
      <dgm:spPr/>
    </dgm:pt>
    <dgm:pt modelId="{20BC18E8-1300-4D6F-AD9D-26587467080F}" type="pres">
      <dgm:prSet presAssocID="{95F55C9F-C566-48B5-A274-09F19482F9FB}" presName="spacer" presStyleCnt="0"/>
      <dgm:spPr/>
    </dgm:pt>
    <dgm:pt modelId="{CE477E85-4569-4C54-A5F5-9AEB8010F7FA}" type="pres">
      <dgm:prSet presAssocID="{90C0F5EA-ADDD-48AB-A9DE-0D04932C0430}" presName="parentText" presStyleLbl="node1" presStyleIdx="5" presStyleCnt="6">
        <dgm:presLayoutVars>
          <dgm:chMax val="0"/>
          <dgm:bulletEnabled val="1"/>
        </dgm:presLayoutVars>
      </dgm:prSet>
      <dgm:spPr/>
    </dgm:pt>
  </dgm:ptLst>
  <dgm:cxnLst>
    <dgm:cxn modelId="{8683A415-789D-4B73-B8CF-CCA5F224D5F7}" type="presOf" srcId="{90C0F5EA-ADDD-48AB-A9DE-0D04932C0430}" destId="{CE477E85-4569-4C54-A5F5-9AEB8010F7FA}" srcOrd="0" destOrd="0" presId="urn:microsoft.com/office/officeart/2005/8/layout/vList2"/>
    <dgm:cxn modelId="{57EFF228-D044-4B45-81D2-7888A39F495C}" type="presOf" srcId="{213601C8-30D5-484B-9865-8A458FCDB20C}" destId="{F6B1CBE9-DC11-4A13-8D0A-43761B71D304}" srcOrd="0" destOrd="0" presId="urn:microsoft.com/office/officeart/2005/8/layout/vList2"/>
    <dgm:cxn modelId="{FFB7D63D-78CF-4C29-B5A4-98EB791431B1}" srcId="{7FD23C69-60D4-422C-9A76-93E6B726F9C1}" destId="{90C0F5EA-ADDD-48AB-A9DE-0D04932C0430}" srcOrd="5" destOrd="0" parTransId="{08A4490E-2DD5-42F2-B3A0-7B37954F386D}" sibTransId="{F3C7C06B-8F8D-4E76-BA99-6DBB0E46FB90}"/>
    <dgm:cxn modelId="{B4D41668-38AA-4B56-B806-FA53E91BB20B}" type="presOf" srcId="{479B3CAA-A441-4205-A8C8-49F8F2B99B1A}" destId="{EBCB44C1-CD27-43E2-8C1F-27C01226C781}" srcOrd="0" destOrd="0" presId="urn:microsoft.com/office/officeart/2005/8/layout/vList2"/>
    <dgm:cxn modelId="{091F354E-5894-453E-B3C6-087004BBBFAD}" srcId="{7FD23C69-60D4-422C-9A76-93E6B726F9C1}" destId="{213601C8-30D5-484B-9865-8A458FCDB20C}" srcOrd="1" destOrd="0" parTransId="{E09F00CB-1441-4EC3-B140-59A2B6F6A7C2}" sibTransId="{AD26B8F6-218B-4377-A078-245B2FB62512}"/>
    <dgm:cxn modelId="{990F914E-CF5A-4FE4-B8A4-2496106E8C8E}" srcId="{7FD23C69-60D4-422C-9A76-93E6B726F9C1}" destId="{871DF037-AEAB-451D-A0FB-08994A11213A}" srcOrd="3" destOrd="0" parTransId="{D7147188-90E7-4ABB-AA0E-EB7C5B454ECD}" sibTransId="{3A0A2035-9EC6-4B7F-9C50-5227F45C4740}"/>
    <dgm:cxn modelId="{60A9B595-70C1-46F5-8DC6-C57C94C46632}" type="presOf" srcId="{7FD23C69-60D4-422C-9A76-93E6B726F9C1}" destId="{58CAE380-2543-40B2-AB32-E2399078C7CA}" srcOrd="0" destOrd="0" presId="urn:microsoft.com/office/officeart/2005/8/layout/vList2"/>
    <dgm:cxn modelId="{60EC4C9C-25BA-437E-8AB2-4A96EAB8A226}" srcId="{7FD23C69-60D4-422C-9A76-93E6B726F9C1}" destId="{0D72DB87-000F-4D9C-8F15-BCEDDE431B19}" srcOrd="4" destOrd="0" parTransId="{2CFE036B-39DC-4BCB-BBEE-EE216EB3134A}" sibTransId="{95F55C9F-C566-48B5-A274-09F19482F9FB}"/>
    <dgm:cxn modelId="{D58CC9AE-C968-4CDE-996F-8EE1ABC8B796}" srcId="{7FD23C69-60D4-422C-9A76-93E6B726F9C1}" destId="{479B3CAA-A441-4205-A8C8-49F8F2B99B1A}" srcOrd="2" destOrd="0" parTransId="{A5DDAA36-48CE-4501-9424-11E6819DE30C}" sibTransId="{418E6DB8-F2E7-4921-9BF3-9B0A3CC039A9}"/>
    <dgm:cxn modelId="{8B0570B8-2AAA-4F95-8AD3-4F9A5CBD6D87}" srcId="{7FD23C69-60D4-422C-9A76-93E6B726F9C1}" destId="{3EDCD9D8-1D98-45C9-A770-D602AE6886BB}" srcOrd="0" destOrd="0" parTransId="{9E9F9688-7315-4EC8-96B4-10B63077C56C}" sibTransId="{0833BEA5-004A-47B1-AC66-4D7D78F263F9}"/>
    <dgm:cxn modelId="{A35A5FC0-D7B1-401C-887F-BA5343529DA3}" type="presOf" srcId="{3EDCD9D8-1D98-45C9-A770-D602AE6886BB}" destId="{4A76B37F-DAE7-4E24-AA79-0987600EE5A8}" srcOrd="0" destOrd="0" presId="urn:microsoft.com/office/officeart/2005/8/layout/vList2"/>
    <dgm:cxn modelId="{438622CE-7B33-4D32-9F2B-F9DA13F5858F}" type="presOf" srcId="{0D72DB87-000F-4D9C-8F15-BCEDDE431B19}" destId="{F6D8F9EB-C03B-464A-8408-6BD2ECB968E0}" srcOrd="0" destOrd="0" presId="urn:microsoft.com/office/officeart/2005/8/layout/vList2"/>
    <dgm:cxn modelId="{C24B1DF6-B06F-47AD-9498-842CE753664B}" type="presOf" srcId="{871DF037-AEAB-451D-A0FB-08994A11213A}" destId="{01C2241E-AA47-4D44-82D5-998C3FBBED97}" srcOrd="0" destOrd="0" presId="urn:microsoft.com/office/officeart/2005/8/layout/vList2"/>
    <dgm:cxn modelId="{72E65D27-6B02-4DC5-9E02-AF154A7259D9}" type="presParOf" srcId="{58CAE380-2543-40B2-AB32-E2399078C7CA}" destId="{4A76B37F-DAE7-4E24-AA79-0987600EE5A8}" srcOrd="0" destOrd="0" presId="urn:microsoft.com/office/officeart/2005/8/layout/vList2"/>
    <dgm:cxn modelId="{E23B6EC8-C997-46FF-82F5-7DC83152014A}" type="presParOf" srcId="{58CAE380-2543-40B2-AB32-E2399078C7CA}" destId="{9A379492-FD9A-4169-A7D0-3B988AB4F75B}" srcOrd="1" destOrd="0" presId="urn:microsoft.com/office/officeart/2005/8/layout/vList2"/>
    <dgm:cxn modelId="{48B146AD-3DD5-4D9E-A297-3F27EED7236C}" type="presParOf" srcId="{58CAE380-2543-40B2-AB32-E2399078C7CA}" destId="{F6B1CBE9-DC11-4A13-8D0A-43761B71D304}" srcOrd="2" destOrd="0" presId="urn:microsoft.com/office/officeart/2005/8/layout/vList2"/>
    <dgm:cxn modelId="{C6F1AC5F-72FB-426B-B9BB-184B3B9221BF}" type="presParOf" srcId="{58CAE380-2543-40B2-AB32-E2399078C7CA}" destId="{F14FE93C-D7CE-41D8-8FA8-EA37D05CDEA8}" srcOrd="3" destOrd="0" presId="urn:microsoft.com/office/officeart/2005/8/layout/vList2"/>
    <dgm:cxn modelId="{16742C7B-5D70-40CD-B8B3-16C07E0FCDBD}" type="presParOf" srcId="{58CAE380-2543-40B2-AB32-E2399078C7CA}" destId="{EBCB44C1-CD27-43E2-8C1F-27C01226C781}" srcOrd="4" destOrd="0" presId="urn:microsoft.com/office/officeart/2005/8/layout/vList2"/>
    <dgm:cxn modelId="{200D6217-B250-4176-AA53-ACACD4658276}" type="presParOf" srcId="{58CAE380-2543-40B2-AB32-E2399078C7CA}" destId="{AE782603-6BC3-4F68-B50E-AD253D9D1F58}" srcOrd="5" destOrd="0" presId="urn:microsoft.com/office/officeart/2005/8/layout/vList2"/>
    <dgm:cxn modelId="{C3AAD55E-1D55-4F7B-99FB-4401FCF98E1A}" type="presParOf" srcId="{58CAE380-2543-40B2-AB32-E2399078C7CA}" destId="{01C2241E-AA47-4D44-82D5-998C3FBBED97}" srcOrd="6" destOrd="0" presId="urn:microsoft.com/office/officeart/2005/8/layout/vList2"/>
    <dgm:cxn modelId="{DBD6C803-B1D9-4165-9150-7C08A08F3A11}" type="presParOf" srcId="{58CAE380-2543-40B2-AB32-E2399078C7CA}" destId="{30F243EF-9045-4457-99AA-D8CE413AF381}" srcOrd="7" destOrd="0" presId="urn:microsoft.com/office/officeart/2005/8/layout/vList2"/>
    <dgm:cxn modelId="{842CFB49-72FB-490B-955B-A2720F7DACAA}" type="presParOf" srcId="{58CAE380-2543-40B2-AB32-E2399078C7CA}" destId="{F6D8F9EB-C03B-464A-8408-6BD2ECB968E0}" srcOrd="8" destOrd="0" presId="urn:microsoft.com/office/officeart/2005/8/layout/vList2"/>
    <dgm:cxn modelId="{CC9498D7-4228-4B0C-BDF5-B8AFC28FA680}" type="presParOf" srcId="{58CAE380-2543-40B2-AB32-E2399078C7CA}" destId="{20BC18E8-1300-4D6F-AD9D-26587467080F}" srcOrd="9" destOrd="0" presId="urn:microsoft.com/office/officeart/2005/8/layout/vList2"/>
    <dgm:cxn modelId="{43C9E044-9F5C-4486-A9B5-4859202CFAF1}" type="presParOf" srcId="{58CAE380-2543-40B2-AB32-E2399078C7CA}" destId="{CE477E85-4569-4C54-A5F5-9AEB8010F7FA}"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8F8760-B3C3-44D9-88F0-E41A9CB40531}"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BBA0744A-30C9-4AF2-88E4-D1ACB22E7CDB}">
      <dgm:prSet custT="1"/>
      <dgm:spPr/>
      <dgm:t>
        <a:bodyPr/>
        <a:lstStyle/>
        <a:p>
          <a:r>
            <a:rPr lang="en-US" sz="2800" dirty="0"/>
            <a:t>If the patient is allergic: </a:t>
          </a:r>
        </a:p>
      </dgm:t>
    </dgm:pt>
    <dgm:pt modelId="{A7A9D641-5CE0-45A8-BAF3-AE902E164C75}" type="parTrans" cxnId="{13E193EE-FFA7-4D74-89A2-F901F1771480}">
      <dgm:prSet/>
      <dgm:spPr/>
      <dgm:t>
        <a:bodyPr/>
        <a:lstStyle/>
        <a:p>
          <a:endParaRPr lang="en-US"/>
        </a:p>
      </dgm:t>
    </dgm:pt>
    <dgm:pt modelId="{A44423FC-0AF8-4DAB-A6E6-3AEC45695DCA}" type="sibTrans" cxnId="{13E193EE-FFA7-4D74-89A2-F901F1771480}">
      <dgm:prSet/>
      <dgm:spPr/>
      <dgm:t>
        <a:bodyPr/>
        <a:lstStyle/>
        <a:p>
          <a:endParaRPr lang="en-US"/>
        </a:p>
      </dgm:t>
    </dgm:pt>
    <dgm:pt modelId="{C2191E09-CC2B-41FA-9D9E-252A6FBDA073}">
      <dgm:prSet/>
      <dgm:spPr/>
      <dgm:t>
        <a:bodyPr/>
        <a:lstStyle/>
        <a:p>
          <a:r>
            <a:rPr lang="en-US" dirty="0"/>
            <a:t>to </a:t>
          </a:r>
          <a:r>
            <a:rPr lang="en-US" i="1" dirty="0"/>
            <a:t>ester</a:t>
          </a:r>
          <a:r>
            <a:rPr lang="en-US" dirty="0"/>
            <a:t> local anesthetics, try an amide local anesthetic. </a:t>
          </a:r>
        </a:p>
      </dgm:t>
    </dgm:pt>
    <dgm:pt modelId="{F09B2B49-CC98-424E-A5F6-02FCA6235AE3}" type="parTrans" cxnId="{49E93D2A-E4E2-4FDE-96A8-9EC7DD49774E}">
      <dgm:prSet/>
      <dgm:spPr/>
      <dgm:t>
        <a:bodyPr/>
        <a:lstStyle/>
        <a:p>
          <a:endParaRPr lang="en-US"/>
        </a:p>
      </dgm:t>
    </dgm:pt>
    <dgm:pt modelId="{1DC67D89-556A-4F38-81A2-98D499FC3435}" type="sibTrans" cxnId="{49E93D2A-E4E2-4FDE-96A8-9EC7DD49774E}">
      <dgm:prSet/>
      <dgm:spPr/>
      <dgm:t>
        <a:bodyPr/>
        <a:lstStyle/>
        <a:p>
          <a:endParaRPr lang="en-US"/>
        </a:p>
      </dgm:t>
    </dgm:pt>
    <dgm:pt modelId="{13EBDFAF-C092-4968-A08A-707C23BD6A4A}">
      <dgm:prSet/>
      <dgm:spPr/>
      <dgm:t>
        <a:bodyPr/>
        <a:lstStyle/>
        <a:p>
          <a:r>
            <a:rPr lang="en-US" dirty="0"/>
            <a:t>to </a:t>
          </a:r>
          <a:r>
            <a:rPr lang="en-US" i="1" dirty="0"/>
            <a:t>amide</a:t>
          </a:r>
          <a:r>
            <a:rPr lang="en-US" dirty="0"/>
            <a:t> local anesthetics, try an ester local anesthetic.</a:t>
          </a:r>
        </a:p>
      </dgm:t>
    </dgm:pt>
    <dgm:pt modelId="{F3BB1EEF-31CA-404B-996A-1EBC0CD6E762}" type="parTrans" cxnId="{6C0B1F6D-FD72-4F26-A855-395E2FF963E5}">
      <dgm:prSet/>
      <dgm:spPr/>
      <dgm:t>
        <a:bodyPr/>
        <a:lstStyle/>
        <a:p>
          <a:endParaRPr lang="en-US"/>
        </a:p>
      </dgm:t>
    </dgm:pt>
    <dgm:pt modelId="{BDA67D90-BE28-49C4-AD59-1A076727E37E}" type="sibTrans" cxnId="{6C0B1F6D-FD72-4F26-A855-395E2FF963E5}">
      <dgm:prSet/>
      <dgm:spPr/>
      <dgm:t>
        <a:bodyPr/>
        <a:lstStyle/>
        <a:p>
          <a:endParaRPr lang="en-US"/>
        </a:p>
      </dgm:t>
    </dgm:pt>
    <dgm:pt modelId="{EA44B12D-0B74-42BC-B985-FDC3CE07A72B}">
      <dgm:prSet/>
      <dgm:spPr/>
      <dgm:t>
        <a:bodyPr/>
        <a:lstStyle/>
        <a:p>
          <a:r>
            <a:rPr lang="en-US" dirty="0"/>
            <a:t>to </a:t>
          </a:r>
          <a:r>
            <a:rPr lang="en-US" i="1" dirty="0"/>
            <a:t>methylparaben</a:t>
          </a:r>
          <a:r>
            <a:rPr lang="en-US" dirty="0"/>
            <a:t> or is allergic to both </a:t>
          </a:r>
          <a:r>
            <a:rPr lang="en-US" i="1" dirty="0"/>
            <a:t>amide</a:t>
          </a:r>
          <a:r>
            <a:rPr lang="en-US" dirty="0"/>
            <a:t> and </a:t>
          </a:r>
          <a:r>
            <a:rPr lang="en-US" i="1" dirty="0"/>
            <a:t>ester</a:t>
          </a:r>
          <a:r>
            <a:rPr lang="en-US" dirty="0"/>
            <a:t> local anesthetics, try a MPF product.</a:t>
          </a:r>
        </a:p>
      </dgm:t>
    </dgm:pt>
    <dgm:pt modelId="{5096FD3B-1328-4312-9962-A5F88DC064C0}" type="parTrans" cxnId="{6EE1D506-613F-423F-BFE4-F23690DA6A3E}">
      <dgm:prSet/>
      <dgm:spPr/>
      <dgm:t>
        <a:bodyPr/>
        <a:lstStyle/>
        <a:p>
          <a:endParaRPr lang="en-US"/>
        </a:p>
      </dgm:t>
    </dgm:pt>
    <dgm:pt modelId="{2BA317BB-1B1C-4C60-8600-1B96EFE82AB2}" type="sibTrans" cxnId="{6EE1D506-613F-423F-BFE4-F23690DA6A3E}">
      <dgm:prSet/>
      <dgm:spPr/>
      <dgm:t>
        <a:bodyPr/>
        <a:lstStyle/>
        <a:p>
          <a:endParaRPr lang="en-US"/>
        </a:p>
      </dgm:t>
    </dgm:pt>
    <dgm:pt modelId="{E6E131B4-46FF-4DDF-AD4B-ED2B3A96F551}">
      <dgm:prSet/>
      <dgm:spPr/>
      <dgm:t>
        <a:bodyPr/>
        <a:lstStyle/>
        <a:p>
          <a:r>
            <a:rPr lang="en-US" dirty="0"/>
            <a:t>to </a:t>
          </a:r>
          <a:r>
            <a:rPr lang="en-US" i="1" dirty="0"/>
            <a:t>antioxidants</a:t>
          </a:r>
          <a:r>
            <a:rPr lang="en-US" dirty="0"/>
            <a:t> or </a:t>
          </a:r>
          <a:r>
            <a:rPr lang="en-US" i="1" dirty="0"/>
            <a:t>sulfite</a:t>
          </a:r>
          <a:r>
            <a:rPr lang="en-US" dirty="0"/>
            <a:t> compounds, review the product ingredients with the Department of Pharmacy.</a:t>
          </a:r>
        </a:p>
      </dgm:t>
    </dgm:pt>
    <dgm:pt modelId="{5564916D-7D00-440A-BF13-4E8914F69E65}" type="parTrans" cxnId="{90D3B024-6113-4BCC-A3BF-EEFACE633E39}">
      <dgm:prSet/>
      <dgm:spPr/>
      <dgm:t>
        <a:bodyPr/>
        <a:lstStyle/>
        <a:p>
          <a:endParaRPr lang="en-US"/>
        </a:p>
      </dgm:t>
    </dgm:pt>
    <dgm:pt modelId="{DB19375B-D783-4887-9B66-CF2DE4325381}" type="sibTrans" cxnId="{90D3B024-6113-4BCC-A3BF-EEFACE633E39}">
      <dgm:prSet/>
      <dgm:spPr/>
      <dgm:t>
        <a:bodyPr/>
        <a:lstStyle/>
        <a:p>
          <a:endParaRPr lang="en-US"/>
        </a:p>
      </dgm:t>
    </dgm:pt>
    <dgm:pt modelId="{BCFD07B5-AA09-407E-B622-531F08921920}" type="pres">
      <dgm:prSet presAssocID="{C98F8760-B3C3-44D9-88F0-E41A9CB40531}" presName="vert0" presStyleCnt="0">
        <dgm:presLayoutVars>
          <dgm:dir/>
          <dgm:animOne val="branch"/>
          <dgm:animLvl val="lvl"/>
        </dgm:presLayoutVars>
      </dgm:prSet>
      <dgm:spPr/>
    </dgm:pt>
    <dgm:pt modelId="{74F1E1A2-198C-49FF-8C77-6C23F953C15D}" type="pres">
      <dgm:prSet presAssocID="{BBA0744A-30C9-4AF2-88E4-D1ACB22E7CDB}" presName="thickLine" presStyleLbl="alignNode1" presStyleIdx="0" presStyleCnt="1"/>
      <dgm:spPr/>
    </dgm:pt>
    <dgm:pt modelId="{97AE7760-9C6B-4AE2-B32A-12F538BB4769}" type="pres">
      <dgm:prSet presAssocID="{BBA0744A-30C9-4AF2-88E4-D1ACB22E7CDB}" presName="horz1" presStyleCnt="0"/>
      <dgm:spPr/>
    </dgm:pt>
    <dgm:pt modelId="{2050E2D0-BE86-4D79-ADF0-F74CDD30117B}" type="pres">
      <dgm:prSet presAssocID="{BBA0744A-30C9-4AF2-88E4-D1ACB22E7CDB}" presName="tx1" presStyleLbl="revTx" presStyleIdx="0" presStyleCnt="5" custScaleX="120353"/>
      <dgm:spPr/>
    </dgm:pt>
    <dgm:pt modelId="{68D42CF1-056A-42FE-AD5A-4F2602F5D9EA}" type="pres">
      <dgm:prSet presAssocID="{BBA0744A-30C9-4AF2-88E4-D1ACB22E7CDB}" presName="vert1" presStyleCnt="0"/>
      <dgm:spPr/>
    </dgm:pt>
    <dgm:pt modelId="{60BCFD38-3EF9-4DD7-9C4D-54600C7D931F}" type="pres">
      <dgm:prSet presAssocID="{C2191E09-CC2B-41FA-9D9E-252A6FBDA073}" presName="vertSpace2a" presStyleCnt="0"/>
      <dgm:spPr/>
    </dgm:pt>
    <dgm:pt modelId="{2961A2B0-0293-43A4-A8BA-7FE58B87A0A2}" type="pres">
      <dgm:prSet presAssocID="{C2191E09-CC2B-41FA-9D9E-252A6FBDA073}" presName="horz2" presStyleCnt="0"/>
      <dgm:spPr/>
    </dgm:pt>
    <dgm:pt modelId="{A36156AD-048C-4737-8B44-34902C9CEF33}" type="pres">
      <dgm:prSet presAssocID="{C2191E09-CC2B-41FA-9D9E-252A6FBDA073}" presName="horzSpace2" presStyleCnt="0"/>
      <dgm:spPr/>
    </dgm:pt>
    <dgm:pt modelId="{CB8C45FB-7489-4B45-86F9-283D20109CCE}" type="pres">
      <dgm:prSet presAssocID="{C2191E09-CC2B-41FA-9D9E-252A6FBDA073}" presName="tx2" presStyleLbl="revTx" presStyleIdx="1" presStyleCnt="5"/>
      <dgm:spPr/>
    </dgm:pt>
    <dgm:pt modelId="{70DD7D46-F142-4E23-ADA4-FBC9E78DF1DA}" type="pres">
      <dgm:prSet presAssocID="{C2191E09-CC2B-41FA-9D9E-252A6FBDA073}" presName="vert2" presStyleCnt="0"/>
      <dgm:spPr/>
    </dgm:pt>
    <dgm:pt modelId="{40BBCE14-5C2A-44C5-B13B-1A7C5AB22015}" type="pres">
      <dgm:prSet presAssocID="{C2191E09-CC2B-41FA-9D9E-252A6FBDA073}" presName="thinLine2b" presStyleLbl="callout" presStyleIdx="0" presStyleCnt="4"/>
      <dgm:spPr/>
    </dgm:pt>
    <dgm:pt modelId="{655DE192-4F69-4BF9-A0D0-8E2B5B0FDE1D}" type="pres">
      <dgm:prSet presAssocID="{C2191E09-CC2B-41FA-9D9E-252A6FBDA073}" presName="vertSpace2b" presStyleCnt="0"/>
      <dgm:spPr/>
    </dgm:pt>
    <dgm:pt modelId="{889F38D0-6DC9-4195-9FE0-80DC29891FEF}" type="pres">
      <dgm:prSet presAssocID="{13EBDFAF-C092-4968-A08A-707C23BD6A4A}" presName="horz2" presStyleCnt="0"/>
      <dgm:spPr/>
    </dgm:pt>
    <dgm:pt modelId="{C047B5B6-FAA0-49B7-AB7E-1242A874256C}" type="pres">
      <dgm:prSet presAssocID="{13EBDFAF-C092-4968-A08A-707C23BD6A4A}" presName="horzSpace2" presStyleCnt="0"/>
      <dgm:spPr/>
    </dgm:pt>
    <dgm:pt modelId="{B7E9E50B-53D9-4764-8052-8E9EEA27740E}" type="pres">
      <dgm:prSet presAssocID="{13EBDFAF-C092-4968-A08A-707C23BD6A4A}" presName="tx2" presStyleLbl="revTx" presStyleIdx="2" presStyleCnt="5"/>
      <dgm:spPr/>
    </dgm:pt>
    <dgm:pt modelId="{527CFC3A-3F0E-43F1-AAD0-E925B1E452B0}" type="pres">
      <dgm:prSet presAssocID="{13EBDFAF-C092-4968-A08A-707C23BD6A4A}" presName="vert2" presStyleCnt="0"/>
      <dgm:spPr/>
    </dgm:pt>
    <dgm:pt modelId="{5B215CE5-9358-4BA9-ABE3-460299D0F0DA}" type="pres">
      <dgm:prSet presAssocID="{13EBDFAF-C092-4968-A08A-707C23BD6A4A}" presName="thinLine2b" presStyleLbl="callout" presStyleIdx="1" presStyleCnt="4"/>
      <dgm:spPr/>
    </dgm:pt>
    <dgm:pt modelId="{552B2B26-9EDE-4F5C-83FB-36C93B74B4B0}" type="pres">
      <dgm:prSet presAssocID="{13EBDFAF-C092-4968-A08A-707C23BD6A4A}" presName="vertSpace2b" presStyleCnt="0"/>
      <dgm:spPr/>
    </dgm:pt>
    <dgm:pt modelId="{39C47102-CB66-468E-8CF2-A67A4D1E760C}" type="pres">
      <dgm:prSet presAssocID="{EA44B12D-0B74-42BC-B985-FDC3CE07A72B}" presName="horz2" presStyleCnt="0"/>
      <dgm:spPr/>
    </dgm:pt>
    <dgm:pt modelId="{C4017FDB-E0BF-48BC-A9F8-DD4C41F27999}" type="pres">
      <dgm:prSet presAssocID="{EA44B12D-0B74-42BC-B985-FDC3CE07A72B}" presName="horzSpace2" presStyleCnt="0"/>
      <dgm:spPr/>
    </dgm:pt>
    <dgm:pt modelId="{D83B3747-0A2D-4B63-AA65-ABB86A5EAE2B}" type="pres">
      <dgm:prSet presAssocID="{EA44B12D-0B74-42BC-B985-FDC3CE07A72B}" presName="tx2" presStyleLbl="revTx" presStyleIdx="3" presStyleCnt="5"/>
      <dgm:spPr/>
    </dgm:pt>
    <dgm:pt modelId="{B82A0B25-5CF3-41EC-98DC-6AE2DB00CD33}" type="pres">
      <dgm:prSet presAssocID="{EA44B12D-0B74-42BC-B985-FDC3CE07A72B}" presName="vert2" presStyleCnt="0"/>
      <dgm:spPr/>
    </dgm:pt>
    <dgm:pt modelId="{7368A5A9-DEB8-4BC5-9565-858B5CB16439}" type="pres">
      <dgm:prSet presAssocID="{EA44B12D-0B74-42BC-B985-FDC3CE07A72B}" presName="thinLine2b" presStyleLbl="callout" presStyleIdx="2" presStyleCnt="4"/>
      <dgm:spPr/>
    </dgm:pt>
    <dgm:pt modelId="{737C234D-12FF-4471-B742-76CA105B9D60}" type="pres">
      <dgm:prSet presAssocID="{EA44B12D-0B74-42BC-B985-FDC3CE07A72B}" presName="vertSpace2b" presStyleCnt="0"/>
      <dgm:spPr/>
    </dgm:pt>
    <dgm:pt modelId="{41CDDEF2-259E-499F-A74A-B658D4263386}" type="pres">
      <dgm:prSet presAssocID="{E6E131B4-46FF-4DDF-AD4B-ED2B3A96F551}" presName="horz2" presStyleCnt="0"/>
      <dgm:spPr/>
    </dgm:pt>
    <dgm:pt modelId="{72516926-D3FC-49EC-9093-1BE047CEA550}" type="pres">
      <dgm:prSet presAssocID="{E6E131B4-46FF-4DDF-AD4B-ED2B3A96F551}" presName="horzSpace2" presStyleCnt="0"/>
      <dgm:spPr/>
    </dgm:pt>
    <dgm:pt modelId="{52DDAA1C-F075-4B78-865F-99E2287C562A}" type="pres">
      <dgm:prSet presAssocID="{E6E131B4-46FF-4DDF-AD4B-ED2B3A96F551}" presName="tx2" presStyleLbl="revTx" presStyleIdx="4" presStyleCnt="5"/>
      <dgm:spPr/>
    </dgm:pt>
    <dgm:pt modelId="{CCECB7B4-0FFD-4B14-A8F9-A60D657D578C}" type="pres">
      <dgm:prSet presAssocID="{E6E131B4-46FF-4DDF-AD4B-ED2B3A96F551}" presName="vert2" presStyleCnt="0"/>
      <dgm:spPr/>
    </dgm:pt>
    <dgm:pt modelId="{D8549316-51A8-4700-AC19-D245D7AF2AA4}" type="pres">
      <dgm:prSet presAssocID="{E6E131B4-46FF-4DDF-AD4B-ED2B3A96F551}" presName="thinLine2b" presStyleLbl="callout" presStyleIdx="3" presStyleCnt="4"/>
      <dgm:spPr/>
    </dgm:pt>
    <dgm:pt modelId="{13761244-9CE5-4BE3-8D86-85D12C7ED7DB}" type="pres">
      <dgm:prSet presAssocID="{E6E131B4-46FF-4DDF-AD4B-ED2B3A96F551}" presName="vertSpace2b" presStyleCnt="0"/>
      <dgm:spPr/>
    </dgm:pt>
  </dgm:ptLst>
  <dgm:cxnLst>
    <dgm:cxn modelId="{6EE1D506-613F-423F-BFE4-F23690DA6A3E}" srcId="{BBA0744A-30C9-4AF2-88E4-D1ACB22E7CDB}" destId="{EA44B12D-0B74-42BC-B985-FDC3CE07A72B}" srcOrd="2" destOrd="0" parTransId="{5096FD3B-1328-4312-9962-A5F88DC064C0}" sibTransId="{2BA317BB-1B1C-4C60-8600-1B96EFE82AB2}"/>
    <dgm:cxn modelId="{96BDBA08-010E-4849-A4A8-8366235ABE41}" type="presOf" srcId="{E6E131B4-46FF-4DDF-AD4B-ED2B3A96F551}" destId="{52DDAA1C-F075-4B78-865F-99E2287C562A}" srcOrd="0" destOrd="0" presId="urn:microsoft.com/office/officeart/2008/layout/LinedList"/>
    <dgm:cxn modelId="{90D3B024-6113-4BCC-A3BF-EEFACE633E39}" srcId="{BBA0744A-30C9-4AF2-88E4-D1ACB22E7CDB}" destId="{E6E131B4-46FF-4DDF-AD4B-ED2B3A96F551}" srcOrd="3" destOrd="0" parTransId="{5564916D-7D00-440A-BF13-4E8914F69E65}" sibTransId="{DB19375B-D783-4887-9B66-CF2DE4325381}"/>
    <dgm:cxn modelId="{49E93D2A-E4E2-4FDE-96A8-9EC7DD49774E}" srcId="{BBA0744A-30C9-4AF2-88E4-D1ACB22E7CDB}" destId="{C2191E09-CC2B-41FA-9D9E-252A6FBDA073}" srcOrd="0" destOrd="0" parTransId="{F09B2B49-CC98-424E-A5F6-02FCA6235AE3}" sibTransId="{1DC67D89-556A-4F38-81A2-98D499FC3435}"/>
    <dgm:cxn modelId="{6C0B1F6D-FD72-4F26-A855-395E2FF963E5}" srcId="{BBA0744A-30C9-4AF2-88E4-D1ACB22E7CDB}" destId="{13EBDFAF-C092-4968-A08A-707C23BD6A4A}" srcOrd="1" destOrd="0" parTransId="{F3BB1EEF-31CA-404B-996A-1EBC0CD6E762}" sibTransId="{BDA67D90-BE28-49C4-AD59-1A076727E37E}"/>
    <dgm:cxn modelId="{452B3576-5D26-400A-998B-868AB6A915C9}" type="presOf" srcId="{C98F8760-B3C3-44D9-88F0-E41A9CB40531}" destId="{BCFD07B5-AA09-407E-B622-531F08921920}" srcOrd="0" destOrd="0" presId="urn:microsoft.com/office/officeart/2008/layout/LinedList"/>
    <dgm:cxn modelId="{313B0598-2BD5-4C5F-8E8A-8FB4DD59DD02}" type="presOf" srcId="{BBA0744A-30C9-4AF2-88E4-D1ACB22E7CDB}" destId="{2050E2D0-BE86-4D79-ADF0-F74CDD30117B}" srcOrd="0" destOrd="0" presId="urn:microsoft.com/office/officeart/2008/layout/LinedList"/>
    <dgm:cxn modelId="{73C9B6C2-5888-4B97-B1BE-39992E433524}" type="presOf" srcId="{13EBDFAF-C092-4968-A08A-707C23BD6A4A}" destId="{B7E9E50B-53D9-4764-8052-8E9EEA27740E}" srcOrd="0" destOrd="0" presId="urn:microsoft.com/office/officeart/2008/layout/LinedList"/>
    <dgm:cxn modelId="{47F99AC7-CCB0-47D9-961F-ED0425213DD5}" type="presOf" srcId="{EA44B12D-0B74-42BC-B985-FDC3CE07A72B}" destId="{D83B3747-0A2D-4B63-AA65-ABB86A5EAE2B}" srcOrd="0" destOrd="0" presId="urn:microsoft.com/office/officeart/2008/layout/LinedList"/>
    <dgm:cxn modelId="{4D2131EC-FB08-4D85-A5C5-7BF2D83B0CAE}" type="presOf" srcId="{C2191E09-CC2B-41FA-9D9E-252A6FBDA073}" destId="{CB8C45FB-7489-4B45-86F9-283D20109CCE}" srcOrd="0" destOrd="0" presId="urn:microsoft.com/office/officeart/2008/layout/LinedList"/>
    <dgm:cxn modelId="{13E193EE-FFA7-4D74-89A2-F901F1771480}" srcId="{C98F8760-B3C3-44D9-88F0-E41A9CB40531}" destId="{BBA0744A-30C9-4AF2-88E4-D1ACB22E7CDB}" srcOrd="0" destOrd="0" parTransId="{A7A9D641-5CE0-45A8-BAF3-AE902E164C75}" sibTransId="{A44423FC-0AF8-4DAB-A6E6-3AEC45695DCA}"/>
    <dgm:cxn modelId="{B64ED670-E532-4F89-A2C9-1128154F2A0B}" type="presParOf" srcId="{BCFD07B5-AA09-407E-B622-531F08921920}" destId="{74F1E1A2-198C-49FF-8C77-6C23F953C15D}" srcOrd="0" destOrd="0" presId="urn:microsoft.com/office/officeart/2008/layout/LinedList"/>
    <dgm:cxn modelId="{3FD68EB5-7B33-4D9B-9ADA-0973CE6C65FC}" type="presParOf" srcId="{BCFD07B5-AA09-407E-B622-531F08921920}" destId="{97AE7760-9C6B-4AE2-B32A-12F538BB4769}" srcOrd="1" destOrd="0" presId="urn:microsoft.com/office/officeart/2008/layout/LinedList"/>
    <dgm:cxn modelId="{3BBD071A-4321-4778-80E3-89449A659592}" type="presParOf" srcId="{97AE7760-9C6B-4AE2-B32A-12F538BB4769}" destId="{2050E2D0-BE86-4D79-ADF0-F74CDD30117B}" srcOrd="0" destOrd="0" presId="urn:microsoft.com/office/officeart/2008/layout/LinedList"/>
    <dgm:cxn modelId="{9D274E48-2AC6-44E4-873C-7C0E16E9131F}" type="presParOf" srcId="{97AE7760-9C6B-4AE2-B32A-12F538BB4769}" destId="{68D42CF1-056A-42FE-AD5A-4F2602F5D9EA}" srcOrd="1" destOrd="0" presId="urn:microsoft.com/office/officeart/2008/layout/LinedList"/>
    <dgm:cxn modelId="{679C9208-754B-4302-A0AE-7E6B8F135BC3}" type="presParOf" srcId="{68D42CF1-056A-42FE-AD5A-4F2602F5D9EA}" destId="{60BCFD38-3EF9-4DD7-9C4D-54600C7D931F}" srcOrd="0" destOrd="0" presId="urn:microsoft.com/office/officeart/2008/layout/LinedList"/>
    <dgm:cxn modelId="{E8519BF3-BAE5-41E4-9A5C-866E91EEA3D0}" type="presParOf" srcId="{68D42CF1-056A-42FE-AD5A-4F2602F5D9EA}" destId="{2961A2B0-0293-43A4-A8BA-7FE58B87A0A2}" srcOrd="1" destOrd="0" presId="urn:microsoft.com/office/officeart/2008/layout/LinedList"/>
    <dgm:cxn modelId="{3B3428BB-9DC3-4213-BC23-2C0001C128E4}" type="presParOf" srcId="{2961A2B0-0293-43A4-A8BA-7FE58B87A0A2}" destId="{A36156AD-048C-4737-8B44-34902C9CEF33}" srcOrd="0" destOrd="0" presId="urn:microsoft.com/office/officeart/2008/layout/LinedList"/>
    <dgm:cxn modelId="{B4C3A0CA-F1F1-4959-89F5-51A4685F338C}" type="presParOf" srcId="{2961A2B0-0293-43A4-A8BA-7FE58B87A0A2}" destId="{CB8C45FB-7489-4B45-86F9-283D20109CCE}" srcOrd="1" destOrd="0" presId="urn:microsoft.com/office/officeart/2008/layout/LinedList"/>
    <dgm:cxn modelId="{3199A9BC-5A2E-40BF-8E45-826CC67827DB}" type="presParOf" srcId="{2961A2B0-0293-43A4-A8BA-7FE58B87A0A2}" destId="{70DD7D46-F142-4E23-ADA4-FBC9E78DF1DA}" srcOrd="2" destOrd="0" presId="urn:microsoft.com/office/officeart/2008/layout/LinedList"/>
    <dgm:cxn modelId="{1C661576-9A72-4A51-A712-267797EB2EFD}" type="presParOf" srcId="{68D42CF1-056A-42FE-AD5A-4F2602F5D9EA}" destId="{40BBCE14-5C2A-44C5-B13B-1A7C5AB22015}" srcOrd="2" destOrd="0" presId="urn:microsoft.com/office/officeart/2008/layout/LinedList"/>
    <dgm:cxn modelId="{332689A4-FC18-465D-9D2C-641AC3859CDA}" type="presParOf" srcId="{68D42CF1-056A-42FE-AD5A-4F2602F5D9EA}" destId="{655DE192-4F69-4BF9-A0D0-8E2B5B0FDE1D}" srcOrd="3" destOrd="0" presId="urn:microsoft.com/office/officeart/2008/layout/LinedList"/>
    <dgm:cxn modelId="{CD8E1910-8575-4C79-A43E-7087F366DDF8}" type="presParOf" srcId="{68D42CF1-056A-42FE-AD5A-4F2602F5D9EA}" destId="{889F38D0-6DC9-4195-9FE0-80DC29891FEF}" srcOrd="4" destOrd="0" presId="urn:microsoft.com/office/officeart/2008/layout/LinedList"/>
    <dgm:cxn modelId="{E00A5553-338A-4BEE-A2FF-1302FEE4EC25}" type="presParOf" srcId="{889F38D0-6DC9-4195-9FE0-80DC29891FEF}" destId="{C047B5B6-FAA0-49B7-AB7E-1242A874256C}" srcOrd="0" destOrd="0" presId="urn:microsoft.com/office/officeart/2008/layout/LinedList"/>
    <dgm:cxn modelId="{44B3694F-FD61-4F27-8892-F77D9EC89D76}" type="presParOf" srcId="{889F38D0-6DC9-4195-9FE0-80DC29891FEF}" destId="{B7E9E50B-53D9-4764-8052-8E9EEA27740E}" srcOrd="1" destOrd="0" presId="urn:microsoft.com/office/officeart/2008/layout/LinedList"/>
    <dgm:cxn modelId="{4016A38B-FF4C-4451-B67E-237C4E25DC42}" type="presParOf" srcId="{889F38D0-6DC9-4195-9FE0-80DC29891FEF}" destId="{527CFC3A-3F0E-43F1-AAD0-E925B1E452B0}" srcOrd="2" destOrd="0" presId="urn:microsoft.com/office/officeart/2008/layout/LinedList"/>
    <dgm:cxn modelId="{6C737724-9E65-49FF-9549-A20837279FFB}" type="presParOf" srcId="{68D42CF1-056A-42FE-AD5A-4F2602F5D9EA}" destId="{5B215CE5-9358-4BA9-ABE3-460299D0F0DA}" srcOrd="5" destOrd="0" presId="urn:microsoft.com/office/officeart/2008/layout/LinedList"/>
    <dgm:cxn modelId="{B9C47E88-EF84-4C59-8C4D-7CEF3E553063}" type="presParOf" srcId="{68D42CF1-056A-42FE-AD5A-4F2602F5D9EA}" destId="{552B2B26-9EDE-4F5C-83FB-36C93B74B4B0}" srcOrd="6" destOrd="0" presId="urn:microsoft.com/office/officeart/2008/layout/LinedList"/>
    <dgm:cxn modelId="{D338475F-25F7-407A-AB2A-66DF2F2A40A5}" type="presParOf" srcId="{68D42CF1-056A-42FE-AD5A-4F2602F5D9EA}" destId="{39C47102-CB66-468E-8CF2-A67A4D1E760C}" srcOrd="7" destOrd="0" presId="urn:microsoft.com/office/officeart/2008/layout/LinedList"/>
    <dgm:cxn modelId="{43592F08-1B9E-435F-8F0E-129E5741251D}" type="presParOf" srcId="{39C47102-CB66-468E-8CF2-A67A4D1E760C}" destId="{C4017FDB-E0BF-48BC-A9F8-DD4C41F27999}" srcOrd="0" destOrd="0" presId="urn:microsoft.com/office/officeart/2008/layout/LinedList"/>
    <dgm:cxn modelId="{026198C9-7920-46B5-959F-11C10F36A504}" type="presParOf" srcId="{39C47102-CB66-468E-8CF2-A67A4D1E760C}" destId="{D83B3747-0A2D-4B63-AA65-ABB86A5EAE2B}" srcOrd="1" destOrd="0" presId="urn:microsoft.com/office/officeart/2008/layout/LinedList"/>
    <dgm:cxn modelId="{5B275666-18D9-4A46-9C9D-68B0AAF3EEBF}" type="presParOf" srcId="{39C47102-CB66-468E-8CF2-A67A4D1E760C}" destId="{B82A0B25-5CF3-41EC-98DC-6AE2DB00CD33}" srcOrd="2" destOrd="0" presId="urn:microsoft.com/office/officeart/2008/layout/LinedList"/>
    <dgm:cxn modelId="{489FDB48-0166-4195-AD56-4328E8808482}" type="presParOf" srcId="{68D42CF1-056A-42FE-AD5A-4F2602F5D9EA}" destId="{7368A5A9-DEB8-4BC5-9565-858B5CB16439}" srcOrd="8" destOrd="0" presId="urn:microsoft.com/office/officeart/2008/layout/LinedList"/>
    <dgm:cxn modelId="{98D3BA9C-3583-439E-8733-7BBD44470337}" type="presParOf" srcId="{68D42CF1-056A-42FE-AD5A-4F2602F5D9EA}" destId="{737C234D-12FF-4471-B742-76CA105B9D60}" srcOrd="9" destOrd="0" presId="urn:microsoft.com/office/officeart/2008/layout/LinedList"/>
    <dgm:cxn modelId="{26D2D168-4D41-44BC-9519-FDAEDFD0E562}" type="presParOf" srcId="{68D42CF1-056A-42FE-AD5A-4F2602F5D9EA}" destId="{41CDDEF2-259E-499F-A74A-B658D4263386}" srcOrd="10" destOrd="0" presId="urn:microsoft.com/office/officeart/2008/layout/LinedList"/>
    <dgm:cxn modelId="{8157FC93-54C9-4358-88FA-8D03DDEA57EC}" type="presParOf" srcId="{41CDDEF2-259E-499F-A74A-B658D4263386}" destId="{72516926-D3FC-49EC-9093-1BE047CEA550}" srcOrd="0" destOrd="0" presId="urn:microsoft.com/office/officeart/2008/layout/LinedList"/>
    <dgm:cxn modelId="{EE29BBE8-CA79-4F39-AB31-5DAD011CC888}" type="presParOf" srcId="{41CDDEF2-259E-499F-A74A-B658D4263386}" destId="{52DDAA1C-F075-4B78-865F-99E2287C562A}" srcOrd="1" destOrd="0" presId="urn:microsoft.com/office/officeart/2008/layout/LinedList"/>
    <dgm:cxn modelId="{6480C6CB-93D0-4586-808A-B2467628C3DC}" type="presParOf" srcId="{41CDDEF2-259E-499F-A74A-B658D4263386}" destId="{CCECB7B4-0FFD-4B14-A8F9-A60D657D578C}" srcOrd="2" destOrd="0" presId="urn:microsoft.com/office/officeart/2008/layout/LinedList"/>
    <dgm:cxn modelId="{F4603D07-5B44-4F96-B8C4-DF8805B58796}" type="presParOf" srcId="{68D42CF1-056A-42FE-AD5A-4F2602F5D9EA}" destId="{D8549316-51A8-4700-AC19-D245D7AF2AA4}" srcOrd="11" destOrd="0" presId="urn:microsoft.com/office/officeart/2008/layout/LinedList"/>
    <dgm:cxn modelId="{C1138927-172B-4053-BF2E-F031B491CE89}" type="presParOf" srcId="{68D42CF1-056A-42FE-AD5A-4F2602F5D9EA}" destId="{13761244-9CE5-4BE3-8D86-85D12C7ED7DB}" srcOrd="12"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76B37F-DAE7-4E24-AA79-0987600EE5A8}">
      <dsp:nvSpPr>
        <dsp:cNvPr id="0" name=""/>
        <dsp:cNvSpPr/>
      </dsp:nvSpPr>
      <dsp:spPr>
        <a:xfrm>
          <a:off x="0" y="15822"/>
          <a:ext cx="6513603" cy="9348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Ester local anesthetics are associated with a higher incidence of allergic reactions due to one of their metabolites, para-amino benzoic acid (PABA). </a:t>
          </a:r>
        </a:p>
      </dsp:txBody>
      <dsp:txXfrm>
        <a:off x="45635" y="61457"/>
        <a:ext cx="6422333" cy="843560"/>
      </dsp:txXfrm>
    </dsp:sp>
    <dsp:sp modelId="{F6B1CBE9-DC11-4A13-8D0A-43761B71D304}">
      <dsp:nvSpPr>
        <dsp:cNvPr id="0" name=""/>
        <dsp:cNvSpPr/>
      </dsp:nvSpPr>
      <dsp:spPr>
        <a:xfrm>
          <a:off x="0" y="999612"/>
          <a:ext cx="6513603" cy="93483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PABA is structurally similar to methylparaben. </a:t>
          </a:r>
        </a:p>
      </dsp:txBody>
      <dsp:txXfrm>
        <a:off x="45635" y="1045247"/>
        <a:ext cx="6422333" cy="843560"/>
      </dsp:txXfrm>
    </dsp:sp>
    <dsp:sp modelId="{EBCB44C1-CD27-43E2-8C1F-27C01226C781}">
      <dsp:nvSpPr>
        <dsp:cNvPr id="0" name=""/>
        <dsp:cNvSpPr/>
      </dsp:nvSpPr>
      <dsp:spPr>
        <a:xfrm>
          <a:off x="0" y="1983402"/>
          <a:ext cx="6513603" cy="93483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Amide local anesthetics do not undergo metabolism to PABA, and therefore hypersensitivity to amide local anesthetics is rare.</a:t>
          </a:r>
        </a:p>
      </dsp:txBody>
      <dsp:txXfrm>
        <a:off x="45635" y="2029037"/>
        <a:ext cx="6422333" cy="843560"/>
      </dsp:txXfrm>
    </dsp:sp>
    <dsp:sp modelId="{01C2241E-AA47-4D44-82D5-998C3FBBED97}">
      <dsp:nvSpPr>
        <dsp:cNvPr id="0" name=""/>
        <dsp:cNvSpPr/>
      </dsp:nvSpPr>
      <dsp:spPr>
        <a:xfrm>
          <a:off x="0" y="2967192"/>
          <a:ext cx="6513603" cy="93483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Preservatives - Antioxidants (sodium bisulfite, metabisulfite) are added to local anesthetic products that contain vasoconstrictors to prevent biodegradation by oxygen. </a:t>
          </a:r>
        </a:p>
      </dsp:txBody>
      <dsp:txXfrm>
        <a:off x="45635" y="3012827"/>
        <a:ext cx="6422333" cy="843560"/>
      </dsp:txXfrm>
    </dsp:sp>
    <dsp:sp modelId="{F6D8F9EB-C03B-464A-8408-6BD2ECB968E0}">
      <dsp:nvSpPr>
        <dsp:cNvPr id="0" name=""/>
        <dsp:cNvSpPr/>
      </dsp:nvSpPr>
      <dsp:spPr>
        <a:xfrm>
          <a:off x="0" y="3950983"/>
          <a:ext cx="6513603" cy="93483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Some patients may also be allergic to sulfites, and for this reason antioxidants should be avoided. </a:t>
          </a:r>
        </a:p>
      </dsp:txBody>
      <dsp:txXfrm>
        <a:off x="45635" y="3996618"/>
        <a:ext cx="6422333" cy="843560"/>
      </dsp:txXfrm>
    </dsp:sp>
    <dsp:sp modelId="{CE477E85-4569-4C54-A5F5-9AEB8010F7FA}">
      <dsp:nvSpPr>
        <dsp:cNvPr id="0" name=""/>
        <dsp:cNvSpPr/>
      </dsp:nvSpPr>
      <dsp:spPr>
        <a:xfrm>
          <a:off x="0" y="4934773"/>
          <a:ext cx="6513603" cy="9348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It is rare that a patient would be allergic to both an ester and amide local anesthetic. </a:t>
          </a:r>
        </a:p>
      </dsp:txBody>
      <dsp:txXfrm>
        <a:off x="45635" y="4980408"/>
        <a:ext cx="6422333" cy="8435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F1E1A2-198C-49FF-8C77-6C23F953C15D}">
      <dsp:nvSpPr>
        <dsp:cNvPr id="0" name=""/>
        <dsp:cNvSpPr/>
      </dsp:nvSpPr>
      <dsp:spPr>
        <a:xfrm>
          <a:off x="0" y="0"/>
          <a:ext cx="676889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50E2D0-BE86-4D79-ADF0-F74CDD30117B}">
      <dsp:nvSpPr>
        <dsp:cNvPr id="0" name=""/>
        <dsp:cNvSpPr/>
      </dsp:nvSpPr>
      <dsp:spPr>
        <a:xfrm>
          <a:off x="0" y="0"/>
          <a:ext cx="1564077" cy="5105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If the patient is allergic: </a:t>
          </a:r>
        </a:p>
      </dsp:txBody>
      <dsp:txXfrm>
        <a:off x="0" y="0"/>
        <a:ext cx="1564077" cy="5105400"/>
      </dsp:txXfrm>
    </dsp:sp>
    <dsp:sp modelId="{CB8C45FB-7489-4B45-86F9-283D20109CCE}">
      <dsp:nvSpPr>
        <dsp:cNvPr id="0" name=""/>
        <dsp:cNvSpPr/>
      </dsp:nvSpPr>
      <dsp:spPr>
        <a:xfrm>
          <a:off x="1661545" y="60015"/>
          <a:ext cx="5100831" cy="1200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to </a:t>
          </a:r>
          <a:r>
            <a:rPr lang="en-US" sz="2400" i="1" kern="1200" dirty="0"/>
            <a:t>ester</a:t>
          </a:r>
          <a:r>
            <a:rPr lang="en-US" sz="2400" kern="1200" dirty="0"/>
            <a:t> local anesthetics, try an amide local anesthetic. </a:t>
          </a:r>
        </a:p>
      </dsp:txBody>
      <dsp:txXfrm>
        <a:off x="1661545" y="60015"/>
        <a:ext cx="5100831" cy="1200317"/>
      </dsp:txXfrm>
    </dsp:sp>
    <dsp:sp modelId="{40BBCE14-5C2A-44C5-B13B-1A7C5AB22015}">
      <dsp:nvSpPr>
        <dsp:cNvPr id="0" name=""/>
        <dsp:cNvSpPr/>
      </dsp:nvSpPr>
      <dsp:spPr>
        <a:xfrm>
          <a:off x="1564077" y="1260333"/>
          <a:ext cx="5198299"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E9E50B-53D9-4764-8052-8E9EEA27740E}">
      <dsp:nvSpPr>
        <dsp:cNvPr id="0" name=""/>
        <dsp:cNvSpPr/>
      </dsp:nvSpPr>
      <dsp:spPr>
        <a:xfrm>
          <a:off x="1661545" y="1320349"/>
          <a:ext cx="5100831" cy="1200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to </a:t>
          </a:r>
          <a:r>
            <a:rPr lang="en-US" sz="2400" i="1" kern="1200" dirty="0"/>
            <a:t>amide</a:t>
          </a:r>
          <a:r>
            <a:rPr lang="en-US" sz="2400" kern="1200" dirty="0"/>
            <a:t> local anesthetics, try an ester local anesthetic.</a:t>
          </a:r>
        </a:p>
      </dsp:txBody>
      <dsp:txXfrm>
        <a:off x="1661545" y="1320349"/>
        <a:ext cx="5100831" cy="1200317"/>
      </dsp:txXfrm>
    </dsp:sp>
    <dsp:sp modelId="{5B215CE5-9358-4BA9-ABE3-460299D0F0DA}">
      <dsp:nvSpPr>
        <dsp:cNvPr id="0" name=""/>
        <dsp:cNvSpPr/>
      </dsp:nvSpPr>
      <dsp:spPr>
        <a:xfrm>
          <a:off x="1564077" y="2520666"/>
          <a:ext cx="5198299"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3B3747-0A2D-4B63-AA65-ABB86A5EAE2B}">
      <dsp:nvSpPr>
        <dsp:cNvPr id="0" name=""/>
        <dsp:cNvSpPr/>
      </dsp:nvSpPr>
      <dsp:spPr>
        <a:xfrm>
          <a:off x="1661545" y="2580682"/>
          <a:ext cx="5100831" cy="1200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to </a:t>
          </a:r>
          <a:r>
            <a:rPr lang="en-US" sz="2400" i="1" kern="1200" dirty="0"/>
            <a:t>methylparaben</a:t>
          </a:r>
          <a:r>
            <a:rPr lang="en-US" sz="2400" kern="1200" dirty="0"/>
            <a:t> or is allergic to both </a:t>
          </a:r>
          <a:r>
            <a:rPr lang="en-US" sz="2400" i="1" kern="1200" dirty="0"/>
            <a:t>amide</a:t>
          </a:r>
          <a:r>
            <a:rPr lang="en-US" sz="2400" kern="1200" dirty="0"/>
            <a:t> and </a:t>
          </a:r>
          <a:r>
            <a:rPr lang="en-US" sz="2400" i="1" kern="1200" dirty="0"/>
            <a:t>ester</a:t>
          </a:r>
          <a:r>
            <a:rPr lang="en-US" sz="2400" kern="1200" dirty="0"/>
            <a:t> local anesthetics, try a MPF product.</a:t>
          </a:r>
        </a:p>
      </dsp:txBody>
      <dsp:txXfrm>
        <a:off x="1661545" y="2580682"/>
        <a:ext cx="5100831" cy="1200317"/>
      </dsp:txXfrm>
    </dsp:sp>
    <dsp:sp modelId="{7368A5A9-DEB8-4BC5-9565-858B5CB16439}">
      <dsp:nvSpPr>
        <dsp:cNvPr id="0" name=""/>
        <dsp:cNvSpPr/>
      </dsp:nvSpPr>
      <dsp:spPr>
        <a:xfrm>
          <a:off x="1564077" y="3780999"/>
          <a:ext cx="5198299"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DDAA1C-F075-4B78-865F-99E2287C562A}">
      <dsp:nvSpPr>
        <dsp:cNvPr id="0" name=""/>
        <dsp:cNvSpPr/>
      </dsp:nvSpPr>
      <dsp:spPr>
        <a:xfrm>
          <a:off x="1661545" y="3841015"/>
          <a:ext cx="5100831" cy="1200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to </a:t>
          </a:r>
          <a:r>
            <a:rPr lang="en-US" sz="2400" i="1" kern="1200" dirty="0"/>
            <a:t>antioxidants</a:t>
          </a:r>
          <a:r>
            <a:rPr lang="en-US" sz="2400" kern="1200" dirty="0"/>
            <a:t> or </a:t>
          </a:r>
          <a:r>
            <a:rPr lang="en-US" sz="2400" i="1" kern="1200" dirty="0"/>
            <a:t>sulfite</a:t>
          </a:r>
          <a:r>
            <a:rPr lang="en-US" sz="2400" kern="1200" dirty="0"/>
            <a:t> compounds, review the product ingredients with the Department of Pharmacy.</a:t>
          </a:r>
        </a:p>
      </dsp:txBody>
      <dsp:txXfrm>
        <a:off x="1661545" y="3841015"/>
        <a:ext cx="5100831" cy="1200317"/>
      </dsp:txXfrm>
    </dsp:sp>
    <dsp:sp modelId="{D8549316-51A8-4700-AC19-D245D7AF2AA4}">
      <dsp:nvSpPr>
        <dsp:cNvPr id="0" name=""/>
        <dsp:cNvSpPr/>
      </dsp:nvSpPr>
      <dsp:spPr>
        <a:xfrm>
          <a:off x="1564077" y="5041333"/>
          <a:ext cx="5198299"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C20BB3-3CCB-4FE5-991B-82F6BCB48AF3}" type="datetimeFigureOut">
              <a:rPr lang="en-US" smtClean="0"/>
              <a:t>4/3/2019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746DE6-3336-457D-A091-FA20AC1C536E}" type="slidenum">
              <a:rPr lang="en-US" smtClean="0"/>
              <a:t>‹#›</a:t>
            </a:fld>
            <a:endParaRPr lang="en-US" dirty="0"/>
          </a:p>
        </p:txBody>
      </p:sp>
    </p:spTree>
    <p:extLst>
      <p:ext uri="{BB962C8B-B14F-4D97-AF65-F5344CB8AC3E}">
        <p14:creationId xmlns:p14="http://schemas.microsoft.com/office/powerpoint/2010/main" val="182091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QuickStarter has created an outline to help you get started on your presentation. Some slides include information here in the notes to provide additional topics for you to research.</a:t>
            </a:r>
          </a:p>
          <a:p>
            <a:endParaRPr lang="en-US" dirty="0"/>
          </a:p>
        </p:txBody>
      </p:sp>
      <p:sp>
        <p:nvSpPr>
          <p:cNvPr id="4" name="Slide Number Placeholder 3"/>
          <p:cNvSpPr>
            <a:spLocks noGrp="1"/>
          </p:cNvSpPr>
          <p:nvPr>
            <p:ph type="sldNum" sz="quarter" idx="10"/>
          </p:nvPr>
        </p:nvSpPr>
        <p:spPr/>
        <p:txBody>
          <a:bodyPr/>
          <a:lstStyle/>
          <a:p>
            <a:fld id="{E0746DE6-3336-457D-A091-FA20AC1C536E}" type="slidenum">
              <a:rPr lang="en-US" smtClean="0"/>
              <a:t>2</a:t>
            </a:fld>
            <a:endParaRPr lang="en-US" dirty="0"/>
          </a:p>
        </p:txBody>
      </p:sp>
    </p:spTree>
    <p:extLst>
      <p:ext uri="{BB962C8B-B14F-4D97-AF65-F5344CB8AC3E}">
        <p14:creationId xmlns:p14="http://schemas.microsoft.com/office/powerpoint/2010/main" val="182091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46</a:t>
            </a:fld>
            <a:endParaRPr lang="en-US" dirty="0"/>
          </a:p>
        </p:txBody>
      </p:sp>
    </p:spTree>
    <p:extLst>
      <p:ext uri="{BB962C8B-B14F-4D97-AF65-F5344CB8AC3E}">
        <p14:creationId xmlns:p14="http://schemas.microsoft.com/office/powerpoint/2010/main" val="3147318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4</a:t>
            </a:fld>
            <a:endParaRPr lang="en-US" dirty="0"/>
          </a:p>
        </p:txBody>
      </p:sp>
    </p:spTree>
    <p:extLst>
      <p:ext uri="{BB962C8B-B14F-4D97-AF65-F5344CB8AC3E}">
        <p14:creationId xmlns:p14="http://schemas.microsoft.com/office/powerpoint/2010/main" val="4033358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5</a:t>
            </a:fld>
            <a:endParaRPr lang="en-US" dirty="0"/>
          </a:p>
        </p:txBody>
      </p:sp>
    </p:spTree>
    <p:extLst>
      <p:ext uri="{BB962C8B-B14F-4D97-AF65-F5344CB8AC3E}">
        <p14:creationId xmlns:p14="http://schemas.microsoft.com/office/powerpoint/2010/main" val="153439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6</a:t>
            </a:fld>
            <a:endParaRPr lang="en-US" dirty="0"/>
          </a:p>
        </p:txBody>
      </p:sp>
    </p:spTree>
    <p:extLst>
      <p:ext uri="{BB962C8B-B14F-4D97-AF65-F5344CB8AC3E}">
        <p14:creationId xmlns:p14="http://schemas.microsoft.com/office/powerpoint/2010/main" val="3448091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7</a:t>
            </a:fld>
            <a:endParaRPr lang="en-US" dirty="0"/>
          </a:p>
        </p:txBody>
      </p:sp>
    </p:spTree>
    <p:extLst>
      <p:ext uri="{BB962C8B-B14F-4D97-AF65-F5344CB8AC3E}">
        <p14:creationId xmlns:p14="http://schemas.microsoft.com/office/powerpoint/2010/main" val="3311784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8</a:t>
            </a:fld>
            <a:endParaRPr lang="en-US" dirty="0"/>
          </a:p>
        </p:txBody>
      </p:sp>
    </p:spTree>
    <p:extLst>
      <p:ext uri="{BB962C8B-B14F-4D97-AF65-F5344CB8AC3E}">
        <p14:creationId xmlns:p14="http://schemas.microsoft.com/office/powerpoint/2010/main" val="1446012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10</a:t>
            </a:fld>
            <a:endParaRPr lang="en-US" dirty="0"/>
          </a:p>
        </p:txBody>
      </p:sp>
    </p:spTree>
    <p:extLst>
      <p:ext uri="{BB962C8B-B14F-4D97-AF65-F5344CB8AC3E}">
        <p14:creationId xmlns:p14="http://schemas.microsoft.com/office/powerpoint/2010/main" val="2192125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18</a:t>
            </a:fld>
            <a:endParaRPr lang="en-US" dirty="0"/>
          </a:p>
        </p:txBody>
      </p:sp>
    </p:spTree>
    <p:extLst>
      <p:ext uri="{BB962C8B-B14F-4D97-AF65-F5344CB8AC3E}">
        <p14:creationId xmlns:p14="http://schemas.microsoft.com/office/powerpoint/2010/main" val="2129861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27</a:t>
            </a:fld>
            <a:endParaRPr lang="en-US" dirty="0"/>
          </a:p>
        </p:txBody>
      </p:sp>
    </p:spTree>
    <p:extLst>
      <p:ext uri="{BB962C8B-B14F-4D97-AF65-F5344CB8AC3E}">
        <p14:creationId xmlns:p14="http://schemas.microsoft.com/office/powerpoint/2010/main" val="1543700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555EDF9-3D79-45DA-8367-2F63551C4C7D}" type="datetimeFigureOut">
              <a:rPr lang="en-US" smtClean="0"/>
              <a:t>4/3/2019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52CBF5-17B8-4387-88A6-ABF9F8C64D5A}" type="slidenum">
              <a:rPr lang="en-US" smtClean="0"/>
              <a:t>‹#›</a:t>
            </a:fld>
            <a:endParaRPr lang="en-US" dirty="0"/>
          </a:p>
        </p:txBody>
      </p:sp>
    </p:spTree>
    <p:extLst>
      <p:ext uri="{BB962C8B-B14F-4D97-AF65-F5344CB8AC3E}">
        <p14:creationId xmlns:p14="http://schemas.microsoft.com/office/powerpoint/2010/main" val="1728930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55EDF9-3D79-45DA-8367-2F63551C4C7D}" type="datetimeFigureOut">
              <a:rPr lang="en-US" smtClean="0"/>
              <a:t>4/3/2019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52CBF5-17B8-4387-88A6-ABF9F8C64D5A}" type="slidenum">
              <a:rPr lang="en-US" smtClean="0"/>
              <a:t>‹#›</a:t>
            </a:fld>
            <a:endParaRPr lang="en-US" dirty="0"/>
          </a:p>
        </p:txBody>
      </p:sp>
    </p:spTree>
    <p:extLst>
      <p:ext uri="{BB962C8B-B14F-4D97-AF65-F5344CB8AC3E}">
        <p14:creationId xmlns:p14="http://schemas.microsoft.com/office/powerpoint/2010/main" val="3595179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55EDF9-3D79-45DA-8367-2F63551C4C7D}" type="datetimeFigureOut">
              <a:rPr lang="en-US" smtClean="0"/>
              <a:t>4/3/2019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52CBF5-17B8-4387-88A6-ABF9F8C64D5A}" type="slidenum">
              <a:rPr lang="en-US" smtClean="0"/>
              <a:t>‹#›</a:t>
            </a:fld>
            <a:endParaRPr lang="en-US" dirty="0"/>
          </a:p>
        </p:txBody>
      </p:sp>
    </p:spTree>
    <p:extLst>
      <p:ext uri="{BB962C8B-B14F-4D97-AF65-F5344CB8AC3E}">
        <p14:creationId xmlns:p14="http://schemas.microsoft.com/office/powerpoint/2010/main" val="23694633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652CD92-9D15-43B4-8516-073FCDAC90D4}" type="datetimeFigureOut">
              <a:rPr lang="en-US" smtClean="0"/>
              <a:t>4/3/2019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475E1560-7126-406C-A531-3A398E8D0EEA}" type="slidenum">
              <a:rPr lang="en-US" smtClean="0"/>
              <a:t>‹#›</a:t>
            </a:fld>
            <a:endParaRPr lang="en-US" dirty="0"/>
          </a:p>
        </p:txBody>
      </p:sp>
    </p:spTree>
    <p:extLst>
      <p:ext uri="{BB962C8B-B14F-4D97-AF65-F5344CB8AC3E}">
        <p14:creationId xmlns:p14="http://schemas.microsoft.com/office/powerpoint/2010/main" val="1329608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52CD92-9D15-43B4-8516-073FCDAC90D4}" type="datetimeFigureOut">
              <a:rPr lang="en-US" smtClean="0"/>
              <a:t>4/3/2019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5E1560-7126-406C-A531-3A398E8D0EEA}" type="slidenum">
              <a:rPr lang="en-US" smtClean="0"/>
              <a:t>‹#›</a:t>
            </a:fld>
            <a:endParaRPr lang="en-US" dirty="0"/>
          </a:p>
        </p:txBody>
      </p:sp>
      <p:cxnSp>
        <p:nvCxnSpPr>
          <p:cNvPr id="11" name="Straight Connector 10">
            <a:extLst>
              <a:ext uri="{FF2B5EF4-FFF2-40B4-BE49-F238E27FC236}">
                <a16:creationId xmlns:a16="http://schemas.microsoft.com/office/drawing/2014/main" id="{78353000-431B-48AC-81CF-BB31B46ACBF7}"/>
              </a:ext>
            </a:extLst>
          </p:cNvPr>
          <p:cNvCxnSpPr/>
          <p:nvPr userDrawn="1"/>
        </p:nvCxnSpPr>
        <p:spPr>
          <a:xfrm>
            <a:off x="952500" y="1284718"/>
            <a:ext cx="103632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9617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52CD92-9D15-43B4-8516-073FCDAC90D4}" type="datetimeFigureOut">
              <a:rPr lang="en-US" smtClean="0"/>
              <a:t>4/3/2019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475E1560-7126-406C-A531-3A398E8D0EEA}" type="slidenum">
              <a:rPr lang="en-US" smtClean="0"/>
              <a:t>‹#›</a:t>
            </a:fld>
            <a:endParaRPr lang="en-US" dirty="0"/>
          </a:p>
        </p:txBody>
      </p:sp>
    </p:spTree>
    <p:extLst>
      <p:ext uri="{BB962C8B-B14F-4D97-AF65-F5344CB8AC3E}">
        <p14:creationId xmlns:p14="http://schemas.microsoft.com/office/powerpoint/2010/main" val="26857955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652CD92-9D15-43B4-8516-073FCDAC90D4}" type="datetimeFigureOut">
              <a:rPr lang="en-US" smtClean="0"/>
              <a:t>4/3/2019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5E1560-7126-406C-A531-3A398E8D0EEA}" type="slidenum">
              <a:rPr lang="en-US" smtClean="0"/>
              <a:t>‹#›</a:t>
            </a:fld>
            <a:endParaRPr lang="en-US" dirty="0"/>
          </a:p>
        </p:txBody>
      </p:sp>
    </p:spTree>
    <p:extLst>
      <p:ext uri="{BB962C8B-B14F-4D97-AF65-F5344CB8AC3E}">
        <p14:creationId xmlns:p14="http://schemas.microsoft.com/office/powerpoint/2010/main" val="2194120956"/>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52CD92-9D15-43B4-8516-073FCDAC90D4}" type="datetimeFigureOut">
              <a:rPr lang="en-US" smtClean="0"/>
              <a:t>4/3/2019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5E1560-7126-406C-A531-3A398E8D0EEA}" type="slidenum">
              <a:rPr lang="en-US" smtClean="0"/>
              <a:t>‹#›</a:t>
            </a:fld>
            <a:endParaRPr lang="en-US" dirty="0"/>
          </a:p>
        </p:txBody>
      </p:sp>
    </p:spTree>
    <p:extLst>
      <p:ext uri="{BB962C8B-B14F-4D97-AF65-F5344CB8AC3E}">
        <p14:creationId xmlns:p14="http://schemas.microsoft.com/office/powerpoint/2010/main" val="4178684670"/>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52CD92-9D15-43B4-8516-073FCDAC90D4}" type="datetimeFigureOut">
              <a:rPr lang="en-US" smtClean="0"/>
              <a:t>4/3/2019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5E1560-7126-406C-A531-3A398E8D0EEA}" type="slidenum">
              <a:rPr lang="en-US" smtClean="0"/>
              <a:t>‹#›</a:t>
            </a:fld>
            <a:endParaRPr lang="en-US" dirty="0"/>
          </a:p>
        </p:txBody>
      </p:sp>
    </p:spTree>
    <p:extLst>
      <p:ext uri="{BB962C8B-B14F-4D97-AF65-F5344CB8AC3E}">
        <p14:creationId xmlns:p14="http://schemas.microsoft.com/office/powerpoint/2010/main" val="19870951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652CD92-9D15-43B4-8516-073FCDAC90D4}" type="datetimeFigureOut">
              <a:rPr lang="en-US" smtClean="0"/>
              <a:t>4/3/2019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5E1560-7126-406C-A531-3A398E8D0EEA}" type="slidenum">
              <a:rPr lang="en-US" smtClean="0"/>
              <a:t>‹#›</a:t>
            </a:fld>
            <a:endParaRPr lang="en-US" dirty="0"/>
          </a:p>
        </p:txBody>
      </p:sp>
    </p:spTree>
    <p:extLst>
      <p:ext uri="{BB962C8B-B14F-4D97-AF65-F5344CB8AC3E}">
        <p14:creationId xmlns:p14="http://schemas.microsoft.com/office/powerpoint/2010/main" val="42158904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52CD92-9D15-43B4-8516-073FCDAC90D4}" type="datetimeFigureOut">
              <a:rPr lang="en-US" smtClean="0"/>
              <a:t>4/3/2019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5E1560-7126-406C-A531-3A398E8D0EEA}" type="slidenum">
              <a:rPr lang="en-US" smtClean="0"/>
              <a:t>‹#›</a:t>
            </a:fld>
            <a:endParaRPr lang="en-US" dirty="0"/>
          </a:p>
        </p:txBody>
      </p:sp>
    </p:spTree>
    <p:extLst>
      <p:ext uri="{BB962C8B-B14F-4D97-AF65-F5344CB8AC3E}">
        <p14:creationId xmlns:p14="http://schemas.microsoft.com/office/powerpoint/2010/main" val="235574904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55EDF9-3D79-45DA-8367-2F63551C4C7D}" type="datetimeFigureOut">
              <a:rPr lang="en-US" smtClean="0"/>
              <a:t>4/3/2019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52CBF5-17B8-4387-88A6-ABF9F8C64D5A}" type="slidenum">
              <a:rPr lang="en-US" smtClean="0"/>
              <a:t>‹#›</a:t>
            </a:fld>
            <a:endParaRPr lang="en-US" dirty="0"/>
          </a:p>
        </p:txBody>
      </p:sp>
    </p:spTree>
    <p:extLst>
      <p:ext uri="{BB962C8B-B14F-4D97-AF65-F5344CB8AC3E}">
        <p14:creationId xmlns:p14="http://schemas.microsoft.com/office/powerpoint/2010/main" val="20813048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52CD92-9D15-43B4-8516-073FCDAC90D4}" type="datetimeFigureOut">
              <a:rPr lang="en-US" smtClean="0"/>
              <a:t>4/3/2019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5E1560-7126-406C-A531-3A398E8D0EEA}" type="slidenum">
              <a:rPr lang="en-US" smtClean="0"/>
              <a:t>‹#›</a:t>
            </a:fld>
            <a:endParaRPr lang="en-US" dirty="0"/>
          </a:p>
        </p:txBody>
      </p:sp>
    </p:spTree>
    <p:extLst>
      <p:ext uri="{BB962C8B-B14F-4D97-AF65-F5344CB8AC3E}">
        <p14:creationId xmlns:p14="http://schemas.microsoft.com/office/powerpoint/2010/main" val="23903032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55EDF9-3D79-45DA-8367-2F63551C4C7D}" type="datetimeFigureOut">
              <a:rPr lang="en-US" smtClean="0"/>
              <a:t>4/3/2019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3352CBF5-17B8-4387-88A6-ABF9F8C64D5A}" type="slidenum">
              <a:rPr lang="en-US" smtClean="0"/>
              <a:t>‹#›</a:t>
            </a:fld>
            <a:endParaRPr lang="en-US" dirty="0"/>
          </a:p>
        </p:txBody>
      </p:sp>
    </p:spTree>
    <p:extLst>
      <p:ext uri="{BB962C8B-B14F-4D97-AF65-F5344CB8AC3E}">
        <p14:creationId xmlns:p14="http://schemas.microsoft.com/office/powerpoint/2010/main" val="39574972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55EDF9-3D79-45DA-8367-2F63551C4C7D}" type="datetimeFigureOut">
              <a:rPr lang="en-US" smtClean="0"/>
              <a:t>4/3/2019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3352CBF5-17B8-4387-88A6-ABF9F8C64D5A}" type="slidenum">
              <a:rPr lang="en-US" smtClean="0"/>
              <a:t>‹#›</a:t>
            </a:fld>
            <a:endParaRPr lang="en-US" dirty="0"/>
          </a:p>
        </p:txBody>
      </p:sp>
    </p:spTree>
    <p:extLst>
      <p:ext uri="{BB962C8B-B14F-4D97-AF65-F5344CB8AC3E}">
        <p14:creationId xmlns:p14="http://schemas.microsoft.com/office/powerpoint/2010/main" val="8634469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55EDF9-3D79-45DA-8367-2F63551C4C7D}" type="datetimeFigureOut">
              <a:rPr lang="en-US" smtClean="0"/>
              <a:t>4/3/2019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3352CBF5-17B8-4387-88A6-ABF9F8C64D5A}" type="slidenum">
              <a:rPr lang="en-US" smtClean="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4578460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55EDF9-3D79-45DA-8367-2F63551C4C7D}" type="datetimeFigureOut">
              <a:rPr lang="en-US" smtClean="0"/>
              <a:t>4/3/2019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3352CBF5-17B8-4387-88A6-ABF9F8C64D5A}" type="slidenum">
              <a:rPr lang="en-US" smtClean="0"/>
              <a:t>‹#›</a:t>
            </a:fld>
            <a:endParaRPr lang="en-US" dirty="0"/>
          </a:p>
        </p:txBody>
      </p:sp>
    </p:spTree>
    <p:extLst>
      <p:ext uri="{BB962C8B-B14F-4D97-AF65-F5344CB8AC3E}">
        <p14:creationId xmlns:p14="http://schemas.microsoft.com/office/powerpoint/2010/main" val="20203909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555EDF9-3D79-45DA-8367-2F63551C4C7D}" type="datetimeFigureOut">
              <a:rPr lang="en-US" smtClean="0"/>
              <a:t>4/3/2019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52CBF5-17B8-4387-88A6-ABF9F8C64D5A}" type="slidenum">
              <a:rPr lang="en-US" smtClean="0"/>
              <a:t>‹#›</a:t>
            </a:fld>
            <a:endParaRPr lang="en-US" dirty="0"/>
          </a:p>
        </p:txBody>
      </p:sp>
    </p:spTree>
    <p:extLst>
      <p:ext uri="{BB962C8B-B14F-4D97-AF65-F5344CB8AC3E}">
        <p14:creationId xmlns:p14="http://schemas.microsoft.com/office/powerpoint/2010/main" val="4405770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555EDF9-3D79-45DA-8367-2F63551C4C7D}" type="datetimeFigureOut">
              <a:rPr lang="en-US" smtClean="0"/>
              <a:t>4/3/2019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52CBF5-17B8-4387-88A6-ABF9F8C64D5A}" type="slidenum">
              <a:rPr lang="en-US" smtClean="0"/>
              <a:t>‹#›</a:t>
            </a:fld>
            <a:endParaRPr lang="en-US" dirty="0"/>
          </a:p>
        </p:txBody>
      </p:sp>
    </p:spTree>
    <p:extLst>
      <p:ext uri="{BB962C8B-B14F-4D97-AF65-F5344CB8AC3E}">
        <p14:creationId xmlns:p14="http://schemas.microsoft.com/office/powerpoint/2010/main" val="38074465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52CD92-9D15-43B4-8516-073FCDAC90D4}" type="datetimeFigureOut">
              <a:rPr lang="en-US" smtClean="0"/>
              <a:t>4/3/2019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5E1560-7126-406C-A531-3A398E8D0EEA}" type="slidenum">
              <a:rPr lang="en-US" smtClean="0"/>
              <a:t>‹#›</a:t>
            </a:fld>
            <a:endParaRPr lang="en-US" dirty="0"/>
          </a:p>
        </p:txBody>
      </p:sp>
    </p:spTree>
    <p:extLst>
      <p:ext uri="{BB962C8B-B14F-4D97-AF65-F5344CB8AC3E}">
        <p14:creationId xmlns:p14="http://schemas.microsoft.com/office/powerpoint/2010/main" val="36247074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3652CD92-9D15-43B4-8516-073FCDAC90D4}" type="datetimeFigureOut">
              <a:rPr lang="en-US" smtClean="0"/>
              <a:t>4/3/2019</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475E1560-7126-406C-A531-3A398E8D0EEA}" type="slidenum">
              <a:rPr lang="en-US" smtClean="0"/>
              <a:t>‹#›</a:t>
            </a:fld>
            <a:endParaRPr lang="en-US" dirty="0"/>
          </a:p>
        </p:txBody>
      </p:sp>
    </p:spTree>
    <p:extLst>
      <p:ext uri="{BB962C8B-B14F-4D97-AF65-F5344CB8AC3E}">
        <p14:creationId xmlns:p14="http://schemas.microsoft.com/office/powerpoint/2010/main" val="7108069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4260" y="462455"/>
            <a:ext cx="10515600" cy="822263"/>
          </a:xfrm>
        </p:spPr>
        <p:txBody>
          <a:bodyPr>
            <a:normAutofit/>
          </a:bodyPr>
          <a:lstStyle>
            <a:lvl1pPr>
              <a:defRPr sz="3600">
                <a:solidFill>
                  <a:srgbClr val="D24726"/>
                </a:solidFill>
                <a:latin typeface="Segoe UI Light" panose="020B0502040204020203" pitchFamily="34" charset="0"/>
                <a:cs typeface="Segoe UI Light" panose="020B0502040204020203" pitchFamily="34" charset="0"/>
              </a:defRPr>
            </a:lvl1pPr>
          </a:lstStyle>
          <a:p>
            <a:r>
              <a:rPr lang="en-US" dirty="0"/>
              <a:t>Click to edit Master title style</a:t>
            </a:r>
          </a:p>
        </p:txBody>
      </p:sp>
      <p:sp>
        <p:nvSpPr>
          <p:cNvPr id="3" name="Content Placeholder 2"/>
          <p:cNvSpPr>
            <a:spLocks noGrp="1"/>
          </p:cNvSpPr>
          <p:nvPr>
            <p:ph idx="1"/>
          </p:nvPr>
        </p:nvSpPr>
        <p:spPr>
          <a:xfrm>
            <a:off x="838200" y="1625936"/>
            <a:ext cx="10515600" cy="4351338"/>
          </a:xfrm>
        </p:spPr>
        <p:txBody>
          <a:bodyPr/>
          <a:lstStyle>
            <a:lvl1pPr>
              <a:defRPr sz="1400" baseline="0">
                <a:solidFill>
                  <a:srgbClr val="595959"/>
                </a:solidFill>
                <a:latin typeface="Segoe UI Semilight" panose="020B0402040204020203" pitchFamily="34" charset="0"/>
                <a:cs typeface="Segoe UI Semilight" panose="020B0402040204020203" pitchFamily="34" charset="0"/>
              </a:defRPr>
            </a:lvl1pPr>
            <a:lvl2pPr>
              <a:defRPr sz="1200" baseline="0">
                <a:solidFill>
                  <a:srgbClr val="595959"/>
                </a:solidFill>
                <a:latin typeface="Segoe UI Semilight" panose="020B0402040204020203" pitchFamily="34" charset="0"/>
                <a:cs typeface="Segoe UI Semilight" panose="020B0402040204020203" pitchFamily="34" charset="0"/>
              </a:defRPr>
            </a:lvl2pPr>
            <a:lvl3pPr>
              <a:defRPr sz="1200" baseline="0">
                <a:solidFill>
                  <a:srgbClr val="595959"/>
                </a:solidFill>
                <a:latin typeface="Segoe UI Semilight" panose="020B0402040204020203" pitchFamily="34" charset="0"/>
                <a:cs typeface="Segoe UI Semilight" panose="020B0402040204020203" pitchFamily="34" charset="0"/>
              </a:defRPr>
            </a:lvl3pPr>
            <a:lvl4pPr>
              <a:defRPr sz="1200" baseline="0">
                <a:solidFill>
                  <a:srgbClr val="595959"/>
                </a:solidFill>
                <a:latin typeface="Segoe UI Semilight" panose="020B0402040204020203" pitchFamily="34" charset="0"/>
                <a:cs typeface="Segoe UI Semilight" panose="020B0402040204020203" pitchFamily="34" charset="0"/>
              </a:defRPr>
            </a:lvl4pPr>
            <a:lvl5pPr>
              <a:defRPr sz="1200" baseline="0">
                <a:solidFill>
                  <a:srgbClr val="595959"/>
                </a:solidFill>
                <a:latin typeface="Segoe UI Semilight" panose="020B0402040204020203" pitchFamily="34" charset="0"/>
                <a:cs typeface="Segoe UI Semilight" panose="020B04020402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652CD92-9D15-43B4-8516-073FCDAC90D4}" type="datetimeFigureOut">
              <a:rPr lang="en-US" smtClean="0"/>
              <a:t>4/3/2019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5E1560-7126-406C-A531-3A398E8D0EEA}" type="slidenum">
              <a:rPr lang="en-US" smtClean="0"/>
              <a:t>‹#›</a:t>
            </a:fld>
            <a:endParaRPr lang="en-US" dirty="0"/>
          </a:p>
        </p:txBody>
      </p:sp>
      <p:cxnSp>
        <p:nvCxnSpPr>
          <p:cNvPr id="7" name="Straight Connector 6"/>
          <p:cNvCxnSpPr/>
          <p:nvPr userDrawn="1"/>
        </p:nvCxnSpPr>
        <p:spPr>
          <a:xfrm>
            <a:off x="952500" y="1284718"/>
            <a:ext cx="103632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5525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55EDF9-3D79-45DA-8367-2F63551C4C7D}" type="datetimeFigureOut">
              <a:rPr lang="en-US" smtClean="0"/>
              <a:t>4/3/2019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52CBF5-17B8-4387-88A6-ABF9F8C64D5A}" type="slidenum">
              <a:rPr lang="en-US" smtClean="0"/>
              <a:t>‹#›</a:t>
            </a:fld>
            <a:endParaRPr lang="en-US" dirty="0"/>
          </a:p>
        </p:txBody>
      </p:sp>
    </p:spTree>
    <p:extLst>
      <p:ext uri="{BB962C8B-B14F-4D97-AF65-F5344CB8AC3E}">
        <p14:creationId xmlns:p14="http://schemas.microsoft.com/office/powerpoint/2010/main" val="4036214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555EDF9-3D79-45DA-8367-2F63551C4C7D}" type="datetimeFigureOut">
              <a:rPr lang="en-US" smtClean="0"/>
              <a:t>4/3/2019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52CBF5-17B8-4387-88A6-ABF9F8C64D5A}" type="slidenum">
              <a:rPr lang="en-US" smtClean="0"/>
              <a:t>‹#›</a:t>
            </a:fld>
            <a:endParaRPr lang="en-US" dirty="0"/>
          </a:p>
        </p:txBody>
      </p:sp>
    </p:spTree>
    <p:extLst>
      <p:ext uri="{BB962C8B-B14F-4D97-AF65-F5344CB8AC3E}">
        <p14:creationId xmlns:p14="http://schemas.microsoft.com/office/powerpoint/2010/main" val="1010913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555EDF9-3D79-45DA-8367-2F63551C4C7D}" type="datetimeFigureOut">
              <a:rPr lang="en-US" smtClean="0"/>
              <a:t>4/3/2019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52CBF5-17B8-4387-88A6-ABF9F8C64D5A}" type="slidenum">
              <a:rPr lang="en-US" smtClean="0"/>
              <a:t>‹#›</a:t>
            </a:fld>
            <a:endParaRPr lang="en-US" dirty="0"/>
          </a:p>
        </p:txBody>
      </p:sp>
    </p:spTree>
    <p:extLst>
      <p:ext uri="{BB962C8B-B14F-4D97-AF65-F5344CB8AC3E}">
        <p14:creationId xmlns:p14="http://schemas.microsoft.com/office/powerpoint/2010/main" val="67207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555EDF9-3D79-45DA-8367-2F63551C4C7D}" type="datetimeFigureOut">
              <a:rPr lang="en-US" smtClean="0"/>
              <a:t>4/3/2019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52CBF5-17B8-4387-88A6-ABF9F8C64D5A}" type="slidenum">
              <a:rPr lang="en-US" smtClean="0"/>
              <a:t>‹#›</a:t>
            </a:fld>
            <a:endParaRPr lang="en-US" dirty="0"/>
          </a:p>
        </p:txBody>
      </p:sp>
    </p:spTree>
    <p:extLst>
      <p:ext uri="{BB962C8B-B14F-4D97-AF65-F5344CB8AC3E}">
        <p14:creationId xmlns:p14="http://schemas.microsoft.com/office/powerpoint/2010/main" val="215722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55EDF9-3D79-45DA-8367-2F63551C4C7D}" type="datetimeFigureOut">
              <a:rPr lang="en-US" smtClean="0"/>
              <a:t>4/3/2019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52CBF5-17B8-4387-88A6-ABF9F8C64D5A}" type="slidenum">
              <a:rPr lang="en-US" smtClean="0"/>
              <a:t>‹#›</a:t>
            </a:fld>
            <a:endParaRPr lang="en-US" dirty="0"/>
          </a:p>
        </p:txBody>
      </p:sp>
    </p:spTree>
    <p:extLst>
      <p:ext uri="{BB962C8B-B14F-4D97-AF65-F5344CB8AC3E}">
        <p14:creationId xmlns:p14="http://schemas.microsoft.com/office/powerpoint/2010/main" val="2463090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55EDF9-3D79-45DA-8367-2F63551C4C7D}" type="datetimeFigureOut">
              <a:rPr lang="en-US" smtClean="0"/>
              <a:t>4/3/2019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52CBF5-17B8-4387-88A6-ABF9F8C64D5A}" type="slidenum">
              <a:rPr lang="en-US" smtClean="0"/>
              <a:t>‹#›</a:t>
            </a:fld>
            <a:endParaRPr lang="en-US" dirty="0"/>
          </a:p>
        </p:txBody>
      </p:sp>
    </p:spTree>
    <p:extLst>
      <p:ext uri="{BB962C8B-B14F-4D97-AF65-F5344CB8AC3E}">
        <p14:creationId xmlns:p14="http://schemas.microsoft.com/office/powerpoint/2010/main" val="2197589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55EDF9-3D79-45DA-8367-2F63551C4C7D}" type="datetimeFigureOut">
              <a:rPr lang="en-US" smtClean="0"/>
              <a:t>4/3/2019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52CBF5-17B8-4387-88A6-ABF9F8C64D5A}" type="slidenum">
              <a:rPr lang="en-US" smtClean="0"/>
              <a:t>‹#›</a:t>
            </a:fld>
            <a:endParaRPr lang="en-US" dirty="0"/>
          </a:p>
        </p:txBody>
      </p:sp>
    </p:spTree>
    <p:extLst>
      <p:ext uri="{BB962C8B-B14F-4D97-AF65-F5344CB8AC3E}">
        <p14:creationId xmlns:p14="http://schemas.microsoft.com/office/powerpoint/2010/main" val="1128741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55EDF9-3D79-45DA-8367-2F63551C4C7D}" type="datetimeFigureOut">
              <a:rPr lang="en-US" smtClean="0"/>
              <a:t>4/3/2019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52CBF5-17B8-4387-88A6-ABF9F8C64D5A}" type="slidenum">
              <a:rPr lang="en-US" smtClean="0"/>
              <a:t>‹#›</a:t>
            </a:fld>
            <a:endParaRPr lang="en-US" dirty="0"/>
          </a:p>
        </p:txBody>
      </p:sp>
    </p:spTree>
    <p:extLst>
      <p:ext uri="{BB962C8B-B14F-4D97-AF65-F5344CB8AC3E}">
        <p14:creationId xmlns:p14="http://schemas.microsoft.com/office/powerpoint/2010/main" val="19947890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0">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1555EDF9-3D79-45DA-8367-2F63551C4C7D}" type="datetimeFigureOut">
              <a:rPr lang="en-US" smtClean="0"/>
              <a:t>4/3/2019</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3352CBF5-17B8-4387-88A6-ABF9F8C64D5A}" type="slidenum">
              <a:rPr lang="en-US" smtClean="0"/>
              <a:t>‹#›</a:t>
            </a:fld>
            <a:endParaRPr lang="en-US" dirty="0"/>
          </a:p>
        </p:txBody>
      </p:sp>
    </p:spTree>
    <p:extLst>
      <p:ext uri="{BB962C8B-B14F-4D97-AF65-F5344CB8AC3E}">
        <p14:creationId xmlns:p14="http://schemas.microsoft.com/office/powerpoint/2010/main" val="3236520836"/>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61" r:id="rId18"/>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google.com/imgres?imgurl=http://directionsindentistry.net/wp-content/uploads/2015/09/lidocaine_with_epinephrine2.jpg&amp;imgrefurl=http://directionsindentistry.net/how-long-does-novocaine-last/&amp;docid=8125l9e_aFH0JM&amp;tbnid=W14xp06pbB9JTM:&amp;vet=10ahUKEwjKqqvi26vhAhVoh-AKHSc8CokQMwhCKAIwAg..i&amp;w=250&amp;h=436&amp;bih=855&amp;biw=1200&amp;q=local%20anesthetic%20bottle&amp;ved=0ahUKEwjKqqvi26vhAhVoh-AKHSc8CokQMwhCKAIwAg&amp;iact=mrc&amp;uact=8" TargetMode="Externa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hyperlink" Target="https://www.google.com/imgres?imgurl=https://mdbuyinggroup.com/wp-content/uploads/2012/04/products-lidocaine-2plain.jpg&amp;imgrefurl=https://mdbuyinggroup.com/shop/podiatry-specialty/lidocaine-2-plain-50ml/&amp;docid=X5KHyFWdaP_kOM&amp;tbnid=gDz9JXU-q3OiVM:&amp;vet=10ahUKEwjKqqvi26vhAhVoh-AKHSc8CokQMwhAKAAwAA..i&amp;w=300&amp;h=300&amp;bih=855&amp;biw=1200&amp;q=local%20anesthetic%20bottle&amp;ved=0ahUKEwjKqqvi26vhAhVoh-AKHSc8CokQMwhAKAAwAA&amp;iact=mrc&amp;uact=8"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 Id="rId5" Type="http://schemas.openxmlformats.org/officeDocument/2006/relationships/image" Target="../media/image27.emf"/><Relationship Id="rId4" Type="http://schemas.openxmlformats.org/officeDocument/2006/relationships/image" Target="../media/image26.emf"/></Relationships>
</file>

<file path=ppt/slides/_rels/slide2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3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hyperlink" Target="https://www.nysora.com/wp-content/uploads/2018/09/32Bx08jpg.jp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6.jpg"/></Relationships>
</file>

<file path=ppt/slides/_rels/slide4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4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4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g"/></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g"/></Relationships>
</file>

<file path=ppt/slides/_rels/slide4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g"/></Relationships>
</file>

<file path=ppt/slides/_rels/slide4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2.xml"/><Relationship Id="rId5" Type="http://schemas.openxmlformats.org/officeDocument/2006/relationships/image" Target="../media/image69.jpg"/><Relationship Id="rId4" Type="http://schemas.openxmlformats.org/officeDocument/2006/relationships/image" Target="../media/image68.jpg"/></Relationships>
</file>

<file path=ppt/slides/_rels/slide4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2.xml"/><Relationship Id="rId5" Type="http://schemas.openxmlformats.org/officeDocument/2006/relationships/image" Target="../media/image73.jpg"/><Relationship Id="rId4" Type="http://schemas.openxmlformats.org/officeDocument/2006/relationships/image" Target="../media/image72.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2.xml"/><Relationship Id="rId4" Type="http://schemas.openxmlformats.org/officeDocument/2006/relationships/image" Target="../media/image76.jpg"/></Relationships>
</file>

<file path=ppt/slides/_rels/slide5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5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hyperlink" Target="https://www.google.com/imgres?imgurl=https://www.collectorsweekly.com/uploads/2014/04/1907_Coke-cropped-776x1024.jpg&amp;imgrefurl=https://www.collectorsweekly.com/articles/the-toxic-history-of-soda-pop/&amp;docid=oJd7_Fc75fhoqM&amp;tbnid=SSSUK8tQXcBKnM:&amp;vet=10ahUKEwibib6BuqvhAhUJZKwKHSdeDo8QMwhAKAAwAA..i&amp;w=776&amp;h=1024&amp;bih=855&amp;biw=1200&amp;q=coca%20cola%20original%20formula%20included%20this%20now%20illicit%20drug&amp;ved=0ahUKEwibib6BuqvhAhUJZKwKHSdeDo8QMwhAKAAwAA&amp;iact=mrc&amp;uact=8"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2956878" y="2043663"/>
            <a:ext cx="6105194" cy="2031055"/>
          </a:xfrm>
        </p:spPr>
        <p:txBody>
          <a:bodyPr>
            <a:normAutofit fontScale="90000"/>
          </a:bodyPr>
          <a:lstStyle/>
          <a:p>
            <a:r>
              <a:rPr lang="en-US" dirty="0">
                <a:solidFill>
                  <a:srgbClr val="FFFFFF"/>
                </a:solidFill>
              </a:rPr>
              <a:t>Regional Anesthesia and </a:t>
            </a:r>
            <a:br>
              <a:rPr lang="en-US" dirty="0">
                <a:solidFill>
                  <a:srgbClr val="FFFFFF"/>
                </a:solidFill>
              </a:rPr>
            </a:br>
            <a:r>
              <a:rPr lang="en-US" dirty="0">
                <a:solidFill>
                  <a:srgbClr val="FFFFFF"/>
                </a:solidFill>
              </a:rPr>
              <a:t>Local anesthetics</a:t>
            </a:r>
          </a:p>
        </p:txBody>
      </p:sp>
      <p:sp>
        <p:nvSpPr>
          <p:cNvPr id="3" name="Content Placeholder 2"/>
          <p:cNvSpPr>
            <a:spLocks noGrp="1"/>
          </p:cNvSpPr>
          <p:nvPr>
            <p:ph type="subTitle" idx="1"/>
          </p:nvPr>
        </p:nvSpPr>
        <p:spPr>
          <a:xfrm>
            <a:off x="3043403" y="4212370"/>
            <a:ext cx="6105194" cy="1077385"/>
          </a:xfrm>
        </p:spPr>
        <p:txBody>
          <a:bodyPr>
            <a:normAutofit fontScale="92500" lnSpcReduction="20000"/>
          </a:bodyPr>
          <a:lstStyle/>
          <a:p>
            <a:r>
              <a:rPr lang="en-US" dirty="0">
                <a:solidFill>
                  <a:srgbClr val="FFFFFF"/>
                </a:solidFill>
              </a:rPr>
              <a:t>Shira Black, DO</a:t>
            </a:r>
          </a:p>
          <a:p>
            <a:r>
              <a:rPr lang="en-US" dirty="0">
                <a:solidFill>
                  <a:srgbClr val="FFFFFF"/>
                </a:solidFill>
              </a:rPr>
              <a:t>Anesthesia &amp; Analgesia</a:t>
            </a:r>
          </a:p>
          <a:p>
            <a:r>
              <a:rPr lang="en-US" dirty="0">
                <a:solidFill>
                  <a:srgbClr val="FFFFFF"/>
                </a:solidFill>
              </a:rPr>
              <a:t>Quad Cities, Iowa</a:t>
            </a:r>
          </a:p>
        </p:txBody>
      </p:sp>
    </p:spTree>
    <p:extLst>
      <p:ext uri="{BB962C8B-B14F-4D97-AF65-F5344CB8AC3E}">
        <p14:creationId xmlns:p14="http://schemas.microsoft.com/office/powerpoint/2010/main" val="717795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63029" y="1012004"/>
            <a:ext cx="3416158" cy="4795408"/>
          </a:xfrm>
        </p:spPr>
        <p:txBody>
          <a:bodyPr>
            <a:normAutofit/>
          </a:bodyPr>
          <a:lstStyle/>
          <a:p>
            <a:r>
              <a:rPr lang="en-US" dirty="0">
                <a:solidFill>
                  <a:srgbClr val="FFFFFF"/>
                </a:solidFill>
              </a:rPr>
              <a:t>Allergic Reactions to Local Anesthetics</a:t>
            </a:r>
          </a:p>
        </p:txBody>
      </p:sp>
      <p:sp>
        <p:nvSpPr>
          <p:cNvPr id="4" name="Rectangle 3">
            <a:extLst>
              <a:ext uri="{FF2B5EF4-FFF2-40B4-BE49-F238E27FC236}">
                <a16:creationId xmlns:a16="http://schemas.microsoft.com/office/drawing/2014/main" id="{292C2608-4590-440E-8298-A3EFB9FA27DF}"/>
              </a:ext>
            </a:extLst>
          </p:cNvPr>
          <p:cNvSpPr/>
          <p:nvPr/>
        </p:nvSpPr>
        <p:spPr>
          <a:xfrm>
            <a:off x="0" y="6319391"/>
            <a:ext cx="5612099" cy="538609"/>
          </a:xfrm>
          <a:prstGeom prst="rect">
            <a:avLst/>
          </a:prstGeom>
        </p:spPr>
        <p:txBody>
          <a:bodyPr wrap="square">
            <a:spAutoFit/>
          </a:bodyPr>
          <a:lstStyle/>
          <a:p>
            <a:pPr>
              <a:spcAft>
                <a:spcPts val="600"/>
              </a:spcAft>
            </a:pPr>
            <a:r>
              <a:rPr lang="en-US" sz="1200" dirty="0"/>
              <a:t>Copyright © 2000-2018 The Cleveland Clinic Foundation. All Rights Reserved.</a:t>
            </a:r>
          </a:p>
          <a:p>
            <a:pPr>
              <a:spcAft>
                <a:spcPts val="600"/>
              </a:spcAft>
            </a:pPr>
            <a:r>
              <a:rPr lang="en-US" sz="1200" dirty="0"/>
              <a:t>Center for Continuing Education | 1950 Richmond Road, TR204, Lyndhurst, OH 44124</a:t>
            </a:r>
          </a:p>
        </p:txBody>
      </p:sp>
      <p:graphicFrame>
        <p:nvGraphicFramePr>
          <p:cNvPr id="13" name="Content Placeholder 2">
            <a:extLst>
              <a:ext uri="{FF2B5EF4-FFF2-40B4-BE49-F238E27FC236}">
                <a16:creationId xmlns:a16="http://schemas.microsoft.com/office/drawing/2014/main" id="{2EEF7CFE-90D8-4586-8329-5A328FBFA358}"/>
              </a:ext>
            </a:extLst>
          </p:cNvPr>
          <p:cNvGraphicFramePr>
            <a:graphicFrameLocks noGrp="1"/>
          </p:cNvGraphicFramePr>
          <p:nvPr>
            <p:ph idx="1"/>
            <p:extLst>
              <p:ext uri="{D42A27DB-BD31-4B8C-83A1-F6EECF244321}">
                <p14:modId xmlns:p14="http://schemas.microsoft.com/office/powerpoint/2010/main" val="527308758"/>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60663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21"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2"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23"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24"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5"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6"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p:cNvSpPr>
            <a:spLocks noGrp="1"/>
          </p:cNvSpPr>
          <p:nvPr>
            <p:ph type="title"/>
          </p:nvPr>
        </p:nvSpPr>
        <p:spPr>
          <a:xfrm>
            <a:off x="535020" y="685800"/>
            <a:ext cx="2780271" cy="5105400"/>
          </a:xfrm>
        </p:spPr>
        <p:txBody>
          <a:bodyPr>
            <a:normAutofit/>
          </a:bodyPr>
          <a:lstStyle/>
          <a:p>
            <a:r>
              <a:rPr lang="en-US" sz="4000" dirty="0">
                <a:solidFill>
                  <a:srgbClr val="FFFFFF"/>
                </a:solidFill>
              </a:rPr>
              <a:t>Guidelines</a:t>
            </a:r>
          </a:p>
        </p:txBody>
      </p:sp>
      <p:sp>
        <p:nvSpPr>
          <p:cNvPr id="6" name="Rectangle 5">
            <a:extLst>
              <a:ext uri="{FF2B5EF4-FFF2-40B4-BE49-F238E27FC236}">
                <a16:creationId xmlns:a16="http://schemas.microsoft.com/office/drawing/2014/main" id="{91F4C1C8-DC45-48EB-9943-E7063876F669}"/>
              </a:ext>
            </a:extLst>
          </p:cNvPr>
          <p:cNvSpPr/>
          <p:nvPr/>
        </p:nvSpPr>
        <p:spPr>
          <a:xfrm>
            <a:off x="6810375" y="6396335"/>
            <a:ext cx="5612099" cy="538609"/>
          </a:xfrm>
          <a:prstGeom prst="rect">
            <a:avLst/>
          </a:prstGeom>
        </p:spPr>
        <p:txBody>
          <a:bodyPr wrap="square">
            <a:spAutoFit/>
          </a:bodyPr>
          <a:lstStyle/>
          <a:p>
            <a:pPr>
              <a:spcAft>
                <a:spcPts val="600"/>
              </a:spcAft>
            </a:pPr>
            <a:r>
              <a:rPr lang="en-US" sz="1200" dirty="0"/>
              <a:t>Copyright © 2000-2018 The Cleveland Clinic Foundation. All Rights Reserved.</a:t>
            </a:r>
          </a:p>
          <a:p>
            <a:pPr>
              <a:spcAft>
                <a:spcPts val="600"/>
              </a:spcAft>
            </a:pPr>
            <a:r>
              <a:rPr lang="en-US" sz="1200" dirty="0"/>
              <a:t>Center for Continuing Education | 1950 Richmond Road, TR204, Lyndhurst, OH 44124</a:t>
            </a:r>
          </a:p>
        </p:txBody>
      </p:sp>
      <p:graphicFrame>
        <p:nvGraphicFramePr>
          <p:cNvPr id="13" name="Content Placeholder 2">
            <a:extLst>
              <a:ext uri="{FF2B5EF4-FFF2-40B4-BE49-F238E27FC236}">
                <a16:creationId xmlns:a16="http://schemas.microsoft.com/office/drawing/2014/main" id="{10A7F1A5-8824-4B3C-BAF6-A5AFDEA0CE05}"/>
              </a:ext>
            </a:extLst>
          </p:cNvPr>
          <p:cNvGraphicFramePr>
            <a:graphicFrameLocks noGrp="1"/>
          </p:cNvGraphicFramePr>
          <p:nvPr>
            <p:ph idx="1"/>
            <p:extLst>
              <p:ext uri="{D42A27DB-BD31-4B8C-83A1-F6EECF244321}">
                <p14:modId xmlns:p14="http://schemas.microsoft.com/office/powerpoint/2010/main" val="1724186716"/>
              </p:ext>
            </p:extLst>
          </p:nvPr>
        </p:nvGraphicFramePr>
        <p:xfrm>
          <a:off x="5010150" y="685800"/>
          <a:ext cx="676889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16696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Mechanism of action</a:t>
            </a:r>
          </a:p>
        </p:txBody>
      </p:sp>
      <p:sp>
        <p:nvSpPr>
          <p:cNvPr id="3" name="Content Placeholder 2"/>
          <p:cNvSpPr>
            <a:spLocks noGrp="1"/>
          </p:cNvSpPr>
          <p:nvPr>
            <p:ph idx="1"/>
          </p:nvPr>
        </p:nvSpPr>
        <p:spPr>
          <a:xfrm>
            <a:off x="674237" y="4170501"/>
            <a:ext cx="3657600" cy="1525597"/>
          </a:xfrm>
        </p:spPr>
        <p:txBody>
          <a:bodyPr vert="horz" lIns="91440" tIns="45720" rIns="91440" bIns="45720" rtlCol="0">
            <a:normAutofit/>
          </a:bodyPr>
          <a:lstStyle/>
          <a:p>
            <a:pPr marL="0" indent="0" algn="ctr">
              <a:buNone/>
            </a:pPr>
            <a:r>
              <a:rPr lang="en-US" sz="2000" kern="1200" dirty="0">
                <a:solidFill>
                  <a:srgbClr val="FFFFFF"/>
                </a:solidFill>
                <a:latin typeface="+mn-lt"/>
                <a:ea typeface="+mn-ea"/>
                <a:cs typeface="+mn-cs"/>
              </a:rPr>
              <a:t>Local Anesthetics work on the Pain Nerve Afferent Fibers</a:t>
            </a:r>
          </a:p>
        </p:txBody>
      </p:sp>
      <p:cxnSp>
        <p:nvCxnSpPr>
          <p:cNvPr id="18" name="Straight Connector 17">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screenshot&#10;&#10;Description automatically generated">
            <a:extLst>
              <a:ext uri="{FF2B5EF4-FFF2-40B4-BE49-F238E27FC236}">
                <a16:creationId xmlns:a16="http://schemas.microsoft.com/office/drawing/2014/main" id="{11C2B62E-69E2-4880-B10A-BB9AD23EB2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8523" y="670155"/>
            <a:ext cx="7226741" cy="5636860"/>
          </a:xfrm>
          <a:prstGeom prst="rect">
            <a:avLst/>
          </a:prstGeom>
        </p:spPr>
      </p:pic>
    </p:spTree>
    <p:extLst>
      <p:ext uri="{BB962C8B-B14F-4D97-AF65-F5344CB8AC3E}">
        <p14:creationId xmlns:p14="http://schemas.microsoft.com/office/powerpoint/2010/main" val="1816248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179226" y="826680"/>
            <a:ext cx="9833548" cy="1325563"/>
          </a:xfrm>
        </p:spPr>
        <p:txBody>
          <a:bodyPr>
            <a:normAutofit/>
          </a:bodyPr>
          <a:lstStyle/>
          <a:p>
            <a:pPr algn="ctr"/>
            <a:r>
              <a:rPr lang="en-US" sz="4000" dirty="0">
                <a:solidFill>
                  <a:srgbClr val="FFFFFF"/>
                </a:solidFill>
              </a:rPr>
              <a:t>Mechanism of action</a:t>
            </a:r>
          </a:p>
        </p:txBody>
      </p:sp>
      <p:sp>
        <p:nvSpPr>
          <p:cNvPr id="3" name="Content Placeholder 2"/>
          <p:cNvSpPr>
            <a:spLocks noGrp="1"/>
          </p:cNvSpPr>
          <p:nvPr>
            <p:ph idx="1"/>
          </p:nvPr>
        </p:nvSpPr>
        <p:spPr>
          <a:xfrm>
            <a:off x="117231" y="3092969"/>
            <a:ext cx="5896708" cy="3905708"/>
          </a:xfrm>
        </p:spPr>
        <p:txBody>
          <a:bodyPr>
            <a:normAutofit/>
          </a:bodyPr>
          <a:lstStyle/>
          <a:p>
            <a:r>
              <a:rPr lang="en-US" sz="2400" dirty="0">
                <a:solidFill>
                  <a:srgbClr val="000000"/>
                </a:solidFill>
              </a:rPr>
              <a:t>Local anesthetics block nerve conduction by inhibiting the influx of Na+ ions through the ion specific sodium channels in nerve membranes.</a:t>
            </a:r>
          </a:p>
          <a:p>
            <a:r>
              <a:rPr lang="en-US" sz="2400" dirty="0">
                <a:solidFill>
                  <a:srgbClr val="000000"/>
                </a:solidFill>
              </a:rPr>
              <a:t>This leads to the impairment of generation and conduction of action potentials.</a:t>
            </a:r>
          </a:p>
          <a:p>
            <a:r>
              <a:rPr lang="en-US" sz="2400" dirty="0">
                <a:solidFill>
                  <a:srgbClr val="000000"/>
                </a:solidFill>
              </a:rPr>
              <a:t>Nerve impulses are stopped and the brain therefore doesn’t sense the pain.</a:t>
            </a:r>
          </a:p>
        </p:txBody>
      </p:sp>
      <p:pic>
        <p:nvPicPr>
          <p:cNvPr id="7" name="Picture 6" descr="A picture containing screenshot&#10;&#10;Description automatically generated">
            <a:extLst>
              <a:ext uri="{FF2B5EF4-FFF2-40B4-BE49-F238E27FC236}">
                <a16:creationId xmlns:a16="http://schemas.microsoft.com/office/drawing/2014/main" id="{3299EA09-FF13-40B4-A7FE-5F07FCC99D58}"/>
              </a:ext>
            </a:extLst>
          </p:cNvPr>
          <p:cNvPicPr>
            <a:picLocks noChangeAspect="1"/>
          </p:cNvPicPr>
          <p:nvPr/>
        </p:nvPicPr>
        <p:blipFill rotWithShape="1">
          <a:blip r:embed="rId3">
            <a:extLst>
              <a:ext uri="{28A0092B-C50C-407E-A947-70E740481C1C}">
                <a14:useLocalDpi xmlns:a14="http://schemas.microsoft.com/office/drawing/2010/main" val="0"/>
              </a:ext>
            </a:extLst>
          </a:blip>
          <a:srcRect l="-667" t="47983" r="36767" b="1607"/>
          <a:stretch/>
        </p:blipFill>
        <p:spPr>
          <a:xfrm>
            <a:off x="5981467" y="2911731"/>
            <a:ext cx="6058133" cy="3588249"/>
          </a:xfrm>
          <a:prstGeom prst="rect">
            <a:avLst/>
          </a:prstGeom>
        </p:spPr>
      </p:pic>
    </p:spTree>
    <p:extLst>
      <p:ext uri="{BB962C8B-B14F-4D97-AF65-F5344CB8AC3E}">
        <p14:creationId xmlns:p14="http://schemas.microsoft.com/office/powerpoint/2010/main" val="1774378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4256" y="4767072"/>
            <a:ext cx="6594189" cy="1625210"/>
          </a:xfrm>
        </p:spPr>
        <p:txBody>
          <a:bodyPr>
            <a:normAutofit/>
          </a:bodyPr>
          <a:lstStyle/>
          <a:p>
            <a:pPr algn="r"/>
            <a:r>
              <a:rPr lang="en-US" dirty="0">
                <a:solidFill>
                  <a:srgbClr val="FFFFFF"/>
                </a:solidFill>
              </a:rPr>
              <a:t>Local Anesthetic Affect </a:t>
            </a:r>
          </a:p>
        </p:txBody>
      </p:sp>
      <p:pic>
        <p:nvPicPr>
          <p:cNvPr id="5" name="Picture 4" descr="A screenshot of text&#10;&#10;Description automatically generated">
            <a:extLst>
              <a:ext uri="{FF2B5EF4-FFF2-40B4-BE49-F238E27FC236}">
                <a16:creationId xmlns:a16="http://schemas.microsoft.com/office/drawing/2014/main" id="{3246ECEB-AB65-4ADC-BDBF-C939589430F6}"/>
              </a:ext>
            </a:extLst>
          </p:cNvPr>
          <p:cNvPicPr>
            <a:picLocks noChangeAspect="1"/>
          </p:cNvPicPr>
          <p:nvPr/>
        </p:nvPicPr>
        <p:blipFill rotWithShape="1">
          <a:blip r:embed="rId2">
            <a:extLst>
              <a:ext uri="{28A0092B-C50C-407E-A947-70E740481C1C}">
                <a14:useLocalDpi xmlns:a14="http://schemas.microsoft.com/office/drawing/2010/main" val="0"/>
              </a:ext>
            </a:extLst>
          </a:blip>
          <a:srcRect t="7701" r="3" b="5706"/>
          <a:stretch/>
        </p:blipFill>
        <p:spPr>
          <a:xfrm>
            <a:off x="327547" y="321733"/>
            <a:ext cx="7058306" cy="4107392"/>
          </a:xfrm>
          <a:prstGeom prst="rect">
            <a:avLst/>
          </a:prstGeom>
        </p:spPr>
      </p:pic>
      <p:sp>
        <p:nvSpPr>
          <p:cNvPr id="18" name="Rectangle 17">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7582563" y="917725"/>
            <a:ext cx="3999837" cy="4852362"/>
          </a:xfrm>
        </p:spPr>
        <p:txBody>
          <a:bodyPr anchor="ctr">
            <a:normAutofit/>
          </a:bodyPr>
          <a:lstStyle/>
          <a:p>
            <a:r>
              <a:rPr lang="en-US" sz="2000" dirty="0">
                <a:solidFill>
                  <a:srgbClr val="FFFFFF"/>
                </a:solidFill>
              </a:rPr>
              <a:t>Local Anesthetics work on every nerve</a:t>
            </a:r>
          </a:p>
          <a:p>
            <a:r>
              <a:rPr lang="en-US" sz="2000" dirty="0">
                <a:solidFill>
                  <a:srgbClr val="FFFFFF"/>
                </a:solidFill>
              </a:rPr>
              <a:t>General Rule: work on smaller nerve fibers more readily than LARGE</a:t>
            </a:r>
          </a:p>
          <a:p>
            <a:r>
              <a:rPr lang="en-US" sz="2000" dirty="0">
                <a:solidFill>
                  <a:srgbClr val="FFFFFF"/>
                </a:solidFill>
              </a:rPr>
              <a:t>Also myelinated fibers are more susceptible than non-myelinated</a:t>
            </a:r>
          </a:p>
          <a:p>
            <a:endParaRPr lang="en-US" sz="2000" dirty="0">
              <a:solidFill>
                <a:srgbClr val="FFFFFF"/>
              </a:solidFill>
            </a:endParaRPr>
          </a:p>
          <a:p>
            <a:pPr marL="0" indent="0">
              <a:buNone/>
            </a:pPr>
            <a:r>
              <a:rPr lang="en-US" sz="2000" dirty="0">
                <a:solidFill>
                  <a:srgbClr val="FFFFFF"/>
                </a:solidFill>
              </a:rPr>
              <a:t>This means for us:</a:t>
            </a:r>
          </a:p>
          <a:p>
            <a:pPr marL="457200" indent="-457200">
              <a:buFont typeface="+mj-lt"/>
              <a:buAutoNum type="arabicPeriod"/>
            </a:pPr>
            <a:r>
              <a:rPr lang="en-US" sz="2000" dirty="0">
                <a:solidFill>
                  <a:srgbClr val="FFFFFF"/>
                </a:solidFill>
              </a:rPr>
              <a:t>Nociceptor (Pain Fibers) </a:t>
            </a:r>
          </a:p>
          <a:p>
            <a:pPr marL="457200" indent="-457200">
              <a:buFont typeface="+mj-lt"/>
              <a:buAutoNum type="arabicPeriod"/>
            </a:pPr>
            <a:r>
              <a:rPr lang="en-US" sz="2000" dirty="0">
                <a:solidFill>
                  <a:srgbClr val="FFFFFF"/>
                </a:solidFill>
              </a:rPr>
              <a:t>Sympathetic</a:t>
            </a:r>
          </a:p>
          <a:p>
            <a:pPr marL="457200" indent="-457200">
              <a:buFont typeface="+mj-lt"/>
              <a:buAutoNum type="arabicPeriod"/>
            </a:pPr>
            <a:r>
              <a:rPr lang="en-US" sz="2000" dirty="0">
                <a:solidFill>
                  <a:srgbClr val="FFFFFF"/>
                </a:solidFill>
              </a:rPr>
              <a:t>Temperature </a:t>
            </a:r>
          </a:p>
          <a:p>
            <a:pPr marL="457200" indent="-457200">
              <a:buFont typeface="+mj-lt"/>
              <a:buAutoNum type="arabicPeriod"/>
            </a:pPr>
            <a:r>
              <a:rPr lang="en-US" sz="2000" dirty="0">
                <a:solidFill>
                  <a:srgbClr val="FFFFFF"/>
                </a:solidFill>
              </a:rPr>
              <a:t>Motor</a:t>
            </a:r>
          </a:p>
          <a:p>
            <a:pPr lvl="1"/>
            <a:endParaRPr lang="en-US" sz="2000" dirty="0">
              <a:solidFill>
                <a:srgbClr val="FFFFFF"/>
              </a:solidFill>
            </a:endParaRPr>
          </a:p>
        </p:txBody>
      </p:sp>
    </p:spTree>
    <p:extLst>
      <p:ext uri="{BB962C8B-B14F-4D97-AF65-F5344CB8AC3E}">
        <p14:creationId xmlns:p14="http://schemas.microsoft.com/office/powerpoint/2010/main" val="1779579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24825" y="348973"/>
            <a:ext cx="4511270" cy="4511270"/>
          </a:xfrm>
          <a:prstGeom prst="rect">
            <a:avLst/>
          </a:prstGeom>
        </p:spPr>
      </p:pic>
      <p:sp>
        <p:nvSpPr>
          <p:cNvPr id="2" name="Title 1"/>
          <p:cNvSpPr>
            <a:spLocks noGrp="1"/>
          </p:cNvSpPr>
          <p:nvPr>
            <p:ph type="title"/>
          </p:nvPr>
        </p:nvSpPr>
        <p:spPr>
          <a:xfrm>
            <a:off x="943276" y="820937"/>
            <a:ext cx="6718433" cy="1325563"/>
          </a:xfrm>
        </p:spPr>
        <p:txBody>
          <a:bodyPr>
            <a:normAutofit/>
          </a:bodyPr>
          <a:lstStyle/>
          <a:p>
            <a:pPr algn="ctr"/>
            <a:r>
              <a:rPr lang="en-US" sz="4000" dirty="0">
                <a:solidFill>
                  <a:srgbClr val="FFFFFF"/>
                </a:solidFill>
              </a:rPr>
              <a:t>Pharmacology</a:t>
            </a:r>
          </a:p>
        </p:txBody>
      </p:sp>
      <p:sp>
        <p:nvSpPr>
          <p:cNvPr id="3" name="Content Placeholder 2"/>
          <p:cNvSpPr>
            <a:spLocks noGrp="1"/>
          </p:cNvSpPr>
          <p:nvPr>
            <p:ph idx="1"/>
          </p:nvPr>
        </p:nvSpPr>
        <p:spPr>
          <a:xfrm>
            <a:off x="486206" y="2868329"/>
            <a:ext cx="10294089" cy="4100362"/>
          </a:xfrm>
        </p:spPr>
        <p:txBody>
          <a:bodyPr>
            <a:normAutofit/>
          </a:bodyPr>
          <a:lstStyle/>
          <a:p>
            <a:r>
              <a:rPr lang="en-US" sz="2400" dirty="0">
                <a:solidFill>
                  <a:srgbClr val="000000"/>
                </a:solidFill>
              </a:rPr>
              <a:t>Local Anesthetics are Weak Bases pKa 8-9</a:t>
            </a:r>
          </a:p>
          <a:p>
            <a:pPr lvl="1"/>
            <a:r>
              <a:rPr lang="en-US" sz="1800" dirty="0">
                <a:solidFill>
                  <a:srgbClr val="000000"/>
                </a:solidFill>
              </a:rPr>
              <a:t>Non-Ionized (B)</a:t>
            </a:r>
          </a:p>
          <a:p>
            <a:pPr lvl="1"/>
            <a:r>
              <a:rPr lang="en-US" sz="1800" dirty="0">
                <a:solidFill>
                  <a:srgbClr val="000000"/>
                </a:solidFill>
              </a:rPr>
              <a:t>Can Penetrate Cell Membrane</a:t>
            </a:r>
          </a:p>
          <a:p>
            <a:r>
              <a:rPr lang="en-US" sz="2400" dirty="0">
                <a:solidFill>
                  <a:srgbClr val="000000"/>
                </a:solidFill>
              </a:rPr>
              <a:t>When in the physiological pH ~7</a:t>
            </a:r>
          </a:p>
          <a:p>
            <a:pPr lvl="1"/>
            <a:r>
              <a:rPr lang="en-US" sz="1800" dirty="0">
                <a:solidFill>
                  <a:srgbClr val="000000"/>
                </a:solidFill>
              </a:rPr>
              <a:t>Weak base goes into it’s ionized form (BH</a:t>
            </a:r>
            <a:r>
              <a:rPr lang="en-US" sz="1800" baseline="30000" dirty="0">
                <a:solidFill>
                  <a:srgbClr val="000000"/>
                </a:solidFill>
              </a:rPr>
              <a:t>+</a:t>
            </a:r>
            <a:r>
              <a:rPr lang="en-US" sz="1800" dirty="0">
                <a:solidFill>
                  <a:srgbClr val="000000"/>
                </a:solidFill>
              </a:rPr>
              <a:t>)</a:t>
            </a:r>
          </a:p>
          <a:p>
            <a:pPr lvl="1"/>
            <a:r>
              <a:rPr lang="en-US" sz="1800" dirty="0">
                <a:solidFill>
                  <a:srgbClr val="000000"/>
                </a:solidFill>
              </a:rPr>
              <a:t>Cannot penetrate the cell Membrane</a:t>
            </a:r>
          </a:p>
          <a:p>
            <a:r>
              <a:rPr lang="en-US" sz="2400" dirty="0">
                <a:solidFill>
                  <a:srgbClr val="000000"/>
                </a:solidFill>
              </a:rPr>
              <a:t>This makes sense - as in cases of infection or ischemic tissue</a:t>
            </a:r>
          </a:p>
          <a:p>
            <a:pPr lvl="1"/>
            <a:r>
              <a:rPr lang="en-US" sz="1800" dirty="0">
                <a:solidFill>
                  <a:srgbClr val="000000"/>
                </a:solidFill>
              </a:rPr>
              <a:t>Tissue pH is even lower as lactic acid collects</a:t>
            </a:r>
          </a:p>
          <a:p>
            <a:pPr lvl="1"/>
            <a:r>
              <a:rPr lang="en-US" sz="1800" dirty="0">
                <a:solidFill>
                  <a:srgbClr val="000000"/>
                </a:solidFill>
              </a:rPr>
              <a:t>Local anesthetics are not very effective in areas of abscess because they can’t enter the nerve cell</a:t>
            </a:r>
          </a:p>
        </p:txBody>
      </p:sp>
    </p:spTree>
    <p:extLst>
      <p:ext uri="{BB962C8B-B14F-4D97-AF65-F5344CB8AC3E}">
        <p14:creationId xmlns:p14="http://schemas.microsoft.com/office/powerpoint/2010/main" val="2444470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3190" y="398551"/>
            <a:ext cx="6387102" cy="1325563"/>
          </a:xfrm>
        </p:spPr>
        <p:txBody>
          <a:bodyPr>
            <a:normAutofit/>
          </a:bodyPr>
          <a:lstStyle/>
          <a:p>
            <a:r>
              <a:rPr lang="en-US" dirty="0"/>
              <a:t>Local anesthetic solutions</a:t>
            </a:r>
          </a:p>
        </p:txBody>
      </p:sp>
      <p:sp>
        <p:nvSpPr>
          <p:cNvPr id="3" name="Content Placeholder 2"/>
          <p:cNvSpPr>
            <a:spLocks noGrp="1"/>
          </p:cNvSpPr>
          <p:nvPr>
            <p:ph idx="1"/>
          </p:nvPr>
        </p:nvSpPr>
        <p:spPr>
          <a:xfrm>
            <a:off x="128955" y="1738067"/>
            <a:ext cx="7713784" cy="4887702"/>
          </a:xfrm>
        </p:spPr>
        <p:txBody>
          <a:bodyPr anchor="t">
            <a:normAutofit/>
          </a:bodyPr>
          <a:lstStyle/>
          <a:p>
            <a:r>
              <a:rPr lang="en-US" sz="2000" dirty="0"/>
              <a:t>For the local anesthetic base to be stable in solution, it is formulated as a hydrochloride salt. </a:t>
            </a:r>
          </a:p>
          <a:p>
            <a:r>
              <a:rPr lang="en-US" sz="2000" dirty="0"/>
              <a:t>This is an acidic solution.</a:t>
            </a:r>
          </a:p>
          <a:p>
            <a:r>
              <a:rPr lang="en-US" sz="2000" dirty="0"/>
              <a:t>Formulations with epinephrine are even more acidic.</a:t>
            </a:r>
          </a:p>
          <a:p>
            <a:r>
              <a:rPr lang="en-US" sz="2000" dirty="0"/>
              <a:t>The molecules exist in a quaternary, water-soluble state at the time of injection. </a:t>
            </a:r>
          </a:p>
          <a:p>
            <a:r>
              <a:rPr lang="en-US" sz="2000" dirty="0"/>
              <a:t>However, this form will not penetrate the neuron. </a:t>
            </a:r>
          </a:p>
          <a:p>
            <a:r>
              <a:rPr lang="en-US" sz="2000" dirty="0"/>
              <a:t>The </a:t>
            </a:r>
            <a:r>
              <a:rPr lang="en-US" sz="2000" i="1" dirty="0"/>
              <a:t>time for onset</a:t>
            </a:r>
            <a:r>
              <a:rPr lang="en-US" sz="2000" dirty="0"/>
              <a:t> of local anesthesia is therefore predicated on the proportion of molecules that convert to the tertiary, lipid-soluble structure when exposed to physiologic pH (7.4).</a:t>
            </a:r>
          </a:p>
          <a:p>
            <a:r>
              <a:rPr lang="en-US" sz="2000" dirty="0"/>
              <a:t>By definition, the pKa of a molecule represents the pH at which 50% of the molecules exist in the lipid-soluble tertiary form and 50% in the quaternary, water-soluble form. </a:t>
            </a:r>
          </a:p>
          <a:p>
            <a:r>
              <a:rPr lang="en-US" sz="2000" dirty="0"/>
              <a:t>Dosing?  How many mg per ml of local? Of Epi?</a:t>
            </a:r>
          </a:p>
        </p:txBody>
      </p:sp>
      <p:sp>
        <p:nvSpPr>
          <p:cNvPr id="74" name="Freeform: Shape 73">
            <a:extLst>
              <a:ext uri="{FF2B5EF4-FFF2-40B4-BE49-F238E27FC236}">
                <a16:creationId xmlns:a16="http://schemas.microsoft.com/office/drawing/2014/main" id="{2C6A2225-94AF-4BC4-98F4-77746E7B1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5108" y="1"/>
            <a:ext cx="4666892" cy="3612937"/>
          </a:xfrm>
          <a:custGeom>
            <a:avLst/>
            <a:gdLst>
              <a:gd name="connsiteX0" fmla="*/ 192227 w 4666892"/>
              <a:gd name="connsiteY0" fmla="*/ 0 h 3612937"/>
              <a:gd name="connsiteX1" fmla="*/ 4666892 w 4666892"/>
              <a:gd name="connsiteY1" fmla="*/ 0 h 3612937"/>
              <a:gd name="connsiteX2" fmla="*/ 4666892 w 4666892"/>
              <a:gd name="connsiteY2" fmla="*/ 2643684 h 3612937"/>
              <a:gd name="connsiteX3" fmla="*/ 4657487 w 4666892"/>
              <a:gd name="connsiteY3" fmla="*/ 2656262 h 3612937"/>
              <a:gd name="connsiteX4" fmla="*/ 2628900 w 4666892"/>
              <a:gd name="connsiteY4" fmla="*/ 3612937 h 3612937"/>
              <a:gd name="connsiteX5" fmla="*/ 0 w 4666892"/>
              <a:gd name="connsiteY5" fmla="*/ 984037 h 3612937"/>
              <a:gd name="connsiteX6" fmla="*/ 118190 w 4666892"/>
              <a:gd name="connsiteY6" fmla="*/ 202283 h 36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892" h="3612937">
                <a:moveTo>
                  <a:pt x="192227" y="0"/>
                </a:moveTo>
                <a:lnTo>
                  <a:pt x="4666892" y="0"/>
                </a:lnTo>
                <a:lnTo>
                  <a:pt x="4666892" y="2643684"/>
                </a:lnTo>
                <a:lnTo>
                  <a:pt x="4657487" y="2656262"/>
                </a:lnTo>
                <a:cubicBezTo>
                  <a:pt x="4175308" y="3240527"/>
                  <a:pt x="3445594" y="3612937"/>
                  <a:pt x="2628900" y="3612937"/>
                </a:cubicBezTo>
                <a:cubicBezTo>
                  <a:pt x="1176999" y="3612937"/>
                  <a:pt x="0" y="2435938"/>
                  <a:pt x="0" y="984037"/>
                </a:cubicBezTo>
                <a:cubicBezTo>
                  <a:pt x="0" y="711806"/>
                  <a:pt x="41379" y="449239"/>
                  <a:pt x="118190" y="2022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077" name="Picture 5" descr="Image result for local anesthetic bottle">
            <a:hlinkClick r:id="rId2"/>
            <a:extLst>
              <a:ext uri="{FF2B5EF4-FFF2-40B4-BE49-F238E27FC236}">
                <a16:creationId xmlns:a16="http://schemas.microsoft.com/office/drawing/2014/main" id="{1EB29D2D-3D1C-4ADF-9A59-1646756C25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037" r="-1" b="20123"/>
          <a:stretch/>
        </p:blipFill>
        <p:spPr bwMode="auto">
          <a:xfrm>
            <a:off x="7689829" y="10"/>
            <a:ext cx="4502173" cy="3448209"/>
          </a:xfrm>
          <a:custGeom>
            <a:avLst/>
            <a:gdLst>
              <a:gd name="connsiteX0" fmla="*/ 205627 w 4502173"/>
              <a:gd name="connsiteY0" fmla="*/ 0 h 3448219"/>
              <a:gd name="connsiteX1" fmla="*/ 4502173 w 4502173"/>
              <a:gd name="connsiteY1" fmla="*/ 0 h 3448219"/>
              <a:gd name="connsiteX2" fmla="*/ 4502173 w 4502173"/>
              <a:gd name="connsiteY2" fmla="*/ 2368934 h 3448219"/>
              <a:gd name="connsiteX3" fmla="*/ 4365663 w 4502173"/>
              <a:gd name="connsiteY3" fmla="*/ 2551486 h 3448219"/>
              <a:gd name="connsiteX4" fmla="*/ 2464181 w 4502173"/>
              <a:gd name="connsiteY4" fmla="*/ 3448219 h 3448219"/>
              <a:gd name="connsiteX5" fmla="*/ 0 w 4502173"/>
              <a:gd name="connsiteY5" fmla="*/ 984038 h 3448219"/>
              <a:gd name="connsiteX6" fmla="*/ 193648 w 4502173"/>
              <a:gd name="connsiteY6" fmla="*/ 24867 h 344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a:noFill/>
          <a:extLst>
            <a:ext uri="{909E8E84-426E-40DD-AFC4-6F175D3DCCD1}">
              <a14:hiddenFill xmlns:a14="http://schemas.microsoft.com/office/drawing/2010/main">
                <a:solidFill>
                  <a:srgbClr val="FFFFFF"/>
                </a:solidFill>
              </a14:hiddenFill>
            </a:ext>
          </a:extLst>
        </p:spPr>
      </p:pic>
      <p:sp>
        <p:nvSpPr>
          <p:cNvPr id="76" name="Freeform: Shape 75">
            <a:extLst>
              <a:ext uri="{FF2B5EF4-FFF2-40B4-BE49-F238E27FC236}">
                <a16:creationId xmlns:a16="http://schemas.microsoft.com/office/drawing/2014/main" id="{648F5915-2CE1-4F74-88C5-D4366893D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4737" y="3918051"/>
            <a:ext cx="3587263" cy="2939948"/>
          </a:xfrm>
          <a:custGeom>
            <a:avLst/>
            <a:gdLst>
              <a:gd name="connsiteX0" fmla="*/ 2070613 w 3587263"/>
              <a:gd name="connsiteY0" fmla="*/ 0 h 2939948"/>
              <a:gd name="connsiteX1" fmla="*/ 3534758 w 3587263"/>
              <a:gd name="connsiteY1" fmla="*/ 606469 h 2939948"/>
              <a:gd name="connsiteX2" fmla="*/ 3587263 w 3587263"/>
              <a:gd name="connsiteY2" fmla="*/ 664240 h 2939948"/>
              <a:gd name="connsiteX3" fmla="*/ 3587263 w 3587263"/>
              <a:gd name="connsiteY3" fmla="*/ 2939948 h 2939948"/>
              <a:gd name="connsiteX4" fmla="*/ 193241 w 3587263"/>
              <a:gd name="connsiteY4" fmla="*/ 2939948 h 2939948"/>
              <a:gd name="connsiteX5" fmla="*/ 162719 w 3587263"/>
              <a:gd name="connsiteY5" fmla="*/ 2876589 h 2939948"/>
              <a:gd name="connsiteX6" fmla="*/ 0 w 3587263"/>
              <a:gd name="connsiteY6" fmla="*/ 2070613 h 2939948"/>
              <a:gd name="connsiteX7" fmla="*/ 2070613 w 3587263"/>
              <a:gd name="connsiteY7" fmla="*/ 0 h 29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263" h="2939948">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075" name="Picture 3" descr="Image result for local anesthetic bottle">
            <a:hlinkClick r:id="rId4"/>
            <a:extLst>
              <a:ext uri="{FF2B5EF4-FFF2-40B4-BE49-F238E27FC236}">
                <a16:creationId xmlns:a16="http://schemas.microsoft.com/office/drawing/2014/main" id="{97CE7893-C573-4F1D-AABD-2A5ED3A9811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132" r="-1" b="3778"/>
          <a:stretch/>
        </p:blipFill>
        <p:spPr bwMode="auto">
          <a:xfrm>
            <a:off x="8768827" y="4082141"/>
            <a:ext cx="3423175" cy="2775859"/>
          </a:xfrm>
          <a:custGeom>
            <a:avLst/>
            <a:gdLst>
              <a:gd name="connsiteX0" fmla="*/ 1906524 w 3423175"/>
              <a:gd name="connsiteY0" fmla="*/ 0 h 2775859"/>
              <a:gd name="connsiteX1" fmla="*/ 3377691 w 3423175"/>
              <a:gd name="connsiteY1" fmla="*/ 693798 h 2775859"/>
              <a:gd name="connsiteX2" fmla="*/ 3423175 w 3423175"/>
              <a:gd name="connsiteY2" fmla="*/ 754624 h 2775859"/>
              <a:gd name="connsiteX3" fmla="*/ 3423175 w 3423175"/>
              <a:gd name="connsiteY3" fmla="*/ 2775859 h 2775859"/>
              <a:gd name="connsiteX4" fmla="*/ 211114 w 3423175"/>
              <a:gd name="connsiteY4" fmla="*/ 2775859 h 2775859"/>
              <a:gd name="connsiteX5" fmla="*/ 149824 w 3423175"/>
              <a:gd name="connsiteY5" fmla="*/ 2648629 h 2775859"/>
              <a:gd name="connsiteX6" fmla="*/ 0 w 3423175"/>
              <a:gd name="connsiteY6" fmla="*/ 1906524 h 2775859"/>
              <a:gd name="connsiteX7" fmla="*/ 1906524 w 3423175"/>
              <a:gd name="connsiteY7" fmla="*/ 0 h 27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43B3E9A-BCAF-4D23-8D11-0DC31A812084}"/>
              </a:ext>
            </a:extLst>
          </p:cNvPr>
          <p:cNvSpPr/>
          <p:nvPr/>
        </p:nvSpPr>
        <p:spPr>
          <a:xfrm>
            <a:off x="7989277" y="903494"/>
            <a:ext cx="4056184" cy="1441939"/>
          </a:xfrm>
          <a:prstGeom prst="ellipse">
            <a:avLst/>
          </a:prstGeom>
          <a:noFill/>
          <a:ln w="1047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02642854"/>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40079" y="2053641"/>
            <a:ext cx="3669161" cy="2760098"/>
          </a:xfrm>
        </p:spPr>
        <p:txBody>
          <a:bodyPr>
            <a:normAutofit/>
          </a:bodyPr>
          <a:lstStyle/>
          <a:p>
            <a:r>
              <a:rPr lang="en-US" dirty="0">
                <a:solidFill>
                  <a:srgbClr val="FFFFFF"/>
                </a:solidFill>
              </a:rPr>
              <a:t>Local anesthetic solutions</a:t>
            </a:r>
          </a:p>
        </p:txBody>
      </p:sp>
      <p:sp>
        <p:nvSpPr>
          <p:cNvPr id="3" name="Content Placeholder 2"/>
          <p:cNvSpPr>
            <a:spLocks noGrp="1"/>
          </p:cNvSpPr>
          <p:nvPr>
            <p:ph idx="1"/>
          </p:nvPr>
        </p:nvSpPr>
        <p:spPr>
          <a:xfrm>
            <a:off x="5685691" y="801866"/>
            <a:ext cx="6342185" cy="5423088"/>
          </a:xfrm>
        </p:spPr>
        <p:txBody>
          <a:bodyPr anchor="ctr">
            <a:normAutofit lnSpcReduction="10000"/>
          </a:bodyPr>
          <a:lstStyle/>
          <a:p>
            <a:r>
              <a:rPr lang="en-US" dirty="0"/>
              <a:t>The acidic environment associated with inflamed tissues favors the quaternary, water-soluble configuration even further.</a:t>
            </a:r>
          </a:p>
          <a:p>
            <a:r>
              <a:rPr lang="en-US" dirty="0"/>
              <a:t>This accounts for difficulty when attempting to anesthetize inflamed or infected tissues; fewer molecules exist as tertiary lipid-soluble forms that can penetrate nerves. </a:t>
            </a:r>
          </a:p>
          <a:p>
            <a:r>
              <a:rPr lang="en-US" dirty="0"/>
              <a:t>In these situations, bupivacaine (pKa 8.1) would be least effective and mepivacaine (pKa 7.6) would be most likely to provide effective anesthesia.</a:t>
            </a:r>
          </a:p>
          <a:p>
            <a:pPr marL="0" indent="0">
              <a:buNone/>
            </a:pPr>
            <a:r>
              <a:rPr lang="en-US" sz="2400" dirty="0">
                <a:solidFill>
                  <a:srgbClr val="000000"/>
                </a:solidFill>
              </a:rPr>
              <a:t>________________________________________</a:t>
            </a:r>
          </a:p>
          <a:p>
            <a:pPr marL="0" indent="0">
              <a:buNone/>
            </a:pPr>
            <a:r>
              <a:rPr lang="en-US" sz="2400" dirty="0">
                <a:solidFill>
                  <a:srgbClr val="000000"/>
                </a:solidFill>
              </a:rPr>
              <a:t>     Bottom Line – higher pKa, slower onset</a:t>
            </a:r>
            <a:endParaRPr sz="2400" dirty="0">
              <a:solidFill>
                <a:srgbClr val="000000"/>
              </a:solidFill>
            </a:endParaRPr>
          </a:p>
        </p:txBody>
      </p:sp>
    </p:spTree>
    <p:extLst>
      <p:ext uri="{BB962C8B-B14F-4D97-AF65-F5344CB8AC3E}">
        <p14:creationId xmlns:p14="http://schemas.microsoft.com/office/powerpoint/2010/main" val="469634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12927" y="3120441"/>
            <a:ext cx="4630616" cy="2760098"/>
          </a:xfrm>
        </p:spPr>
        <p:txBody>
          <a:bodyPr>
            <a:normAutofit/>
          </a:bodyPr>
          <a:lstStyle/>
          <a:p>
            <a:r>
              <a:rPr lang="en-US" dirty="0">
                <a:solidFill>
                  <a:srgbClr val="FFFFFF"/>
                </a:solidFill>
              </a:rPr>
              <a:t>Characteristics and Clinical Correlates</a:t>
            </a:r>
          </a:p>
        </p:txBody>
      </p:sp>
      <p:sp>
        <p:nvSpPr>
          <p:cNvPr id="3" name="Content Placeholder 2"/>
          <p:cNvSpPr>
            <a:spLocks noGrp="1"/>
          </p:cNvSpPr>
          <p:nvPr>
            <p:ph idx="1"/>
          </p:nvPr>
        </p:nvSpPr>
        <p:spPr>
          <a:xfrm>
            <a:off x="5240216" y="6266930"/>
            <a:ext cx="6811108" cy="591070"/>
          </a:xfrm>
        </p:spPr>
        <p:txBody>
          <a:bodyPr anchor="ctr">
            <a:normAutofit fontScale="55000" lnSpcReduction="20000"/>
          </a:bodyPr>
          <a:lstStyle/>
          <a:p>
            <a:pPr marL="0" indent="0">
              <a:buNone/>
            </a:pPr>
            <a:r>
              <a:rPr lang="en-US" dirty="0"/>
              <a:t>Becker DE, Reed KL. Essentials of local anesthetic pharmacology. </a:t>
            </a:r>
            <a:r>
              <a:rPr lang="en-US" i="1" dirty="0"/>
              <a:t>Anesth Prog</a:t>
            </a:r>
            <a:r>
              <a:rPr lang="en-US" dirty="0"/>
              <a:t>. 2006;53(3):98–110. doi:10.2344/0003-3006(2006)53[98:EOLAP]2.0.CO;2</a:t>
            </a:r>
            <a:endParaRPr lang="en-US" sz="2400" dirty="0">
              <a:solidFill>
                <a:srgbClr val="000000"/>
              </a:solidFill>
            </a:endParaRPr>
          </a:p>
        </p:txBody>
      </p:sp>
      <p:pic>
        <p:nvPicPr>
          <p:cNvPr id="5" name="Picture 4" descr="A screenshot of a cell phone&#10;&#10;Description automatically generated">
            <a:extLst>
              <a:ext uri="{FF2B5EF4-FFF2-40B4-BE49-F238E27FC236}">
                <a16:creationId xmlns:a16="http://schemas.microsoft.com/office/drawing/2014/main" id="{5F46B5B6-F47A-4A6E-AEF0-8672D133F9D9}"/>
              </a:ext>
            </a:extLst>
          </p:cNvPr>
          <p:cNvPicPr>
            <a:picLocks noChangeAspect="1"/>
          </p:cNvPicPr>
          <p:nvPr/>
        </p:nvPicPr>
        <p:blipFill rotWithShape="1">
          <a:blip r:embed="rId4">
            <a:extLst>
              <a:ext uri="{28A0092B-C50C-407E-A947-70E740481C1C}">
                <a14:useLocalDpi xmlns:a14="http://schemas.microsoft.com/office/drawing/2010/main" val="0"/>
              </a:ext>
            </a:extLst>
          </a:blip>
          <a:srcRect t="7010"/>
          <a:stretch/>
        </p:blipFill>
        <p:spPr>
          <a:xfrm>
            <a:off x="112928" y="218226"/>
            <a:ext cx="11938396" cy="3521436"/>
          </a:xfrm>
          <a:prstGeom prst="rect">
            <a:avLst/>
          </a:prstGeom>
        </p:spPr>
      </p:pic>
      <p:sp>
        <p:nvSpPr>
          <p:cNvPr id="7" name="TextBox 6">
            <a:extLst>
              <a:ext uri="{FF2B5EF4-FFF2-40B4-BE49-F238E27FC236}">
                <a16:creationId xmlns:a16="http://schemas.microsoft.com/office/drawing/2014/main" id="{0E8789FB-9DA9-4F58-81CF-636901EA73F3}"/>
              </a:ext>
            </a:extLst>
          </p:cNvPr>
          <p:cNvSpPr txBox="1"/>
          <p:nvPr/>
        </p:nvSpPr>
        <p:spPr>
          <a:xfrm>
            <a:off x="5002480" y="3879911"/>
            <a:ext cx="7189519" cy="2246769"/>
          </a:xfrm>
          <a:prstGeom prst="rect">
            <a:avLst/>
          </a:prstGeom>
          <a:noFill/>
        </p:spPr>
        <p:txBody>
          <a:bodyPr wrap="square" rtlCol="0">
            <a:spAutoFit/>
          </a:bodyPr>
          <a:lstStyle/>
          <a:p>
            <a:pPr marL="285750" indent="-285750">
              <a:buFont typeface="Arial" panose="020B0604020202020204" pitchFamily="34" charset="0"/>
              <a:buChar char="•"/>
            </a:pPr>
            <a:r>
              <a:rPr lang="en-US" sz="2000" dirty="0"/>
              <a:t>Increasing molecular size, increased lipid solubility and potency.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Bupivacaine and Etidocaine are highly lipid soluble, therefore less water soluble, and more protein bound.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This means they are less readily removed by the blood stream and will take longer to “washout.”</a:t>
            </a:r>
          </a:p>
        </p:txBody>
      </p:sp>
    </p:spTree>
    <p:extLst>
      <p:ext uri="{BB962C8B-B14F-4D97-AF65-F5344CB8AC3E}">
        <p14:creationId xmlns:p14="http://schemas.microsoft.com/office/powerpoint/2010/main" val="1728288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40079" y="2053641"/>
            <a:ext cx="3669161" cy="2760098"/>
          </a:xfrm>
        </p:spPr>
        <p:txBody>
          <a:bodyPr>
            <a:normAutofit/>
          </a:bodyPr>
          <a:lstStyle/>
          <a:p>
            <a:r>
              <a:rPr lang="en-US" dirty="0">
                <a:solidFill>
                  <a:srgbClr val="FFFFFF"/>
                </a:solidFill>
              </a:rPr>
              <a:t>Common local anesthetics and adjuvants</a:t>
            </a:r>
          </a:p>
        </p:txBody>
      </p:sp>
      <p:sp>
        <p:nvSpPr>
          <p:cNvPr id="3" name="Content Placeholder 2"/>
          <p:cNvSpPr>
            <a:spLocks noGrp="1"/>
          </p:cNvSpPr>
          <p:nvPr>
            <p:ph idx="1"/>
          </p:nvPr>
        </p:nvSpPr>
        <p:spPr>
          <a:xfrm>
            <a:off x="6090574" y="801866"/>
            <a:ext cx="5306084" cy="5230634"/>
          </a:xfrm>
        </p:spPr>
        <p:txBody>
          <a:bodyPr anchor="ctr">
            <a:normAutofit/>
          </a:bodyPr>
          <a:lstStyle/>
          <a:p>
            <a:r>
              <a:rPr lang="en-US" sz="2400" dirty="0">
                <a:solidFill>
                  <a:srgbClr val="000000"/>
                </a:solidFill>
              </a:rPr>
              <a:t>Lidocaine</a:t>
            </a:r>
          </a:p>
          <a:p>
            <a:pPr lvl="1"/>
            <a:r>
              <a:rPr lang="en-US" sz="2000" dirty="0">
                <a:solidFill>
                  <a:srgbClr val="000000"/>
                </a:solidFill>
              </a:rPr>
              <a:t>Rapid Induction, Medium Duration, Good Tissue Penetration</a:t>
            </a:r>
          </a:p>
          <a:p>
            <a:pPr lvl="1"/>
            <a:r>
              <a:rPr lang="en-US" sz="2000" dirty="0">
                <a:solidFill>
                  <a:srgbClr val="000000"/>
                </a:solidFill>
              </a:rPr>
              <a:t>Very commonly use</a:t>
            </a:r>
          </a:p>
          <a:p>
            <a:pPr lvl="1"/>
            <a:r>
              <a:rPr lang="en-US" sz="2000" dirty="0">
                <a:solidFill>
                  <a:srgbClr val="000000"/>
                </a:solidFill>
              </a:rPr>
              <a:t>Anti-Arrhythmic (Category 1B)</a:t>
            </a:r>
          </a:p>
          <a:p>
            <a:pPr lvl="2"/>
            <a:r>
              <a:rPr lang="en-US" sz="1600" dirty="0">
                <a:solidFill>
                  <a:srgbClr val="000000"/>
                </a:solidFill>
              </a:rPr>
              <a:t>Slows ventricular excitation</a:t>
            </a:r>
          </a:p>
          <a:p>
            <a:pPr lvl="2"/>
            <a:r>
              <a:rPr lang="en-US" sz="1600" dirty="0">
                <a:solidFill>
                  <a:srgbClr val="000000"/>
                </a:solidFill>
              </a:rPr>
              <a:t>Used for V-tach</a:t>
            </a:r>
          </a:p>
          <a:p>
            <a:pPr lvl="2"/>
            <a:endParaRPr lang="en-US" sz="1600" dirty="0">
              <a:solidFill>
                <a:srgbClr val="000000"/>
              </a:solidFill>
            </a:endParaRPr>
          </a:p>
          <a:p>
            <a:r>
              <a:rPr lang="en-US" sz="2400" dirty="0">
                <a:solidFill>
                  <a:srgbClr val="000000"/>
                </a:solidFill>
              </a:rPr>
              <a:t>Bupivacaine</a:t>
            </a:r>
          </a:p>
          <a:p>
            <a:pPr lvl="1"/>
            <a:r>
              <a:rPr lang="en-US" sz="2000" dirty="0">
                <a:solidFill>
                  <a:srgbClr val="000000"/>
                </a:solidFill>
              </a:rPr>
              <a:t>Slow Induction, LONG Duration, Medium Tissue Penetration</a:t>
            </a:r>
          </a:p>
          <a:p>
            <a:pPr lvl="1"/>
            <a:r>
              <a:rPr lang="en-US" sz="2000" dirty="0">
                <a:solidFill>
                  <a:srgbClr val="000000"/>
                </a:solidFill>
              </a:rPr>
              <a:t>BURNS!</a:t>
            </a:r>
          </a:p>
          <a:p>
            <a:pPr lvl="1"/>
            <a:r>
              <a:rPr lang="en-US" sz="2000" dirty="0">
                <a:solidFill>
                  <a:srgbClr val="000000"/>
                </a:solidFill>
              </a:rPr>
              <a:t>Commonly used for longer procedures</a:t>
            </a:r>
          </a:p>
          <a:p>
            <a:pPr lvl="1"/>
            <a:r>
              <a:rPr lang="en-US" sz="2000" dirty="0">
                <a:solidFill>
                  <a:srgbClr val="000000"/>
                </a:solidFill>
              </a:rPr>
              <a:t>High myocardial toxicity</a:t>
            </a:r>
          </a:p>
          <a:p>
            <a:endParaRPr lang="en-US" sz="2400" dirty="0">
              <a:solidFill>
                <a:srgbClr val="00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895" y="204073"/>
            <a:ext cx="4802081" cy="6449854"/>
          </a:xfrm>
          <a:prstGeom prst="rect">
            <a:avLst/>
          </a:prstGeom>
        </p:spPr>
      </p:pic>
    </p:spTree>
    <p:extLst>
      <p:ext uri="{BB962C8B-B14F-4D97-AF65-F5344CB8AC3E}">
        <p14:creationId xmlns:p14="http://schemas.microsoft.com/office/powerpoint/2010/main" val="292652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B76E6-8E55-4532-B4C9-362459A30A05}"/>
              </a:ext>
            </a:extLst>
          </p:cNvPr>
          <p:cNvSpPr>
            <a:spLocks noGrp="1"/>
          </p:cNvSpPr>
          <p:nvPr>
            <p:ph type="title"/>
          </p:nvPr>
        </p:nvSpPr>
        <p:spPr/>
        <p:txBody>
          <a:bodyPr/>
          <a:lstStyle/>
          <a:p>
            <a:r>
              <a:rPr lang="en-US" dirty="0">
                <a:latin typeface="Segoe UI Light" panose="020B0702040204020203" pitchFamily="34" charset="0"/>
                <a:ea typeface="Segoe UI Light" panose="020B0702040204020203" pitchFamily="34" charset="0"/>
                <a:cs typeface="Segoe UI" panose="020B0502040204020203" pitchFamily="34" charset="0"/>
              </a:rPr>
              <a:t>Peripheral Nerve Blocks and Regional Anesthesia</a:t>
            </a:r>
          </a:p>
        </p:txBody>
      </p:sp>
      <p:sp>
        <p:nvSpPr>
          <p:cNvPr id="21" name="Content Placeholder 2"/>
          <p:cNvSpPr txBox="1">
            <a:spLocks/>
          </p:cNvSpPr>
          <p:nvPr/>
        </p:nvSpPr>
        <p:spPr>
          <a:xfrm>
            <a:off x="234461" y="3255612"/>
            <a:ext cx="11723077" cy="2653575"/>
          </a:xfrm>
          <a:prstGeom prst="rect">
            <a:avLst/>
          </a:prstGeom>
          <a:ln w="57150">
            <a:noFill/>
          </a:ln>
        </p:spPr>
        <p:txBody>
          <a:bodyPr vert="horz" lIns="91440" tIns="45720" rIns="91440" bIns="45720" numCol="1" rtlCol="0" anchor="t">
            <a:normAutofit/>
          </a:bodyPr>
          <a:lstStyle/>
          <a:p>
            <a:pPr marL="342900" indent="-342900">
              <a:lnSpc>
                <a:spcPct val="150000"/>
              </a:lnSpc>
              <a:spcBef>
                <a:spcPts val="0"/>
              </a:spcBef>
              <a:buFont typeface="Arial" panose="020B0604020202020204" pitchFamily="34" charset="0"/>
              <a:buChar char="•"/>
            </a:pPr>
            <a:r>
              <a:rPr lang="en-US" sz="2000" dirty="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rPr>
              <a:t>A local anesthetic nerve block is a </a:t>
            </a:r>
            <a:r>
              <a:rPr lang="en-US" sz="2000" b="1" dirty="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rPr>
              <a:t>short-term block </a:t>
            </a:r>
            <a:r>
              <a:rPr lang="en-US" sz="2000" dirty="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rPr>
              <a:t>involving injection close to the nerve for pain relief. </a:t>
            </a:r>
          </a:p>
          <a:p>
            <a:pPr marL="342900" indent="-342900">
              <a:lnSpc>
                <a:spcPct val="150000"/>
              </a:lnSpc>
              <a:spcBef>
                <a:spcPts val="0"/>
              </a:spcBef>
              <a:buFont typeface="Arial" panose="020B0604020202020204" pitchFamily="34" charset="0"/>
              <a:buChar char="•"/>
            </a:pPr>
            <a:r>
              <a:rPr lang="en-US" sz="2000" dirty="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rPr>
              <a:t>The local anesthetic bathes the nerve, </a:t>
            </a:r>
            <a:r>
              <a:rPr lang="en-US" sz="2000" b="1" dirty="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rPr>
              <a:t>numbing</a:t>
            </a:r>
            <a:r>
              <a:rPr lang="en-US" sz="2000" dirty="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rPr>
              <a:t> the area of the body that is innervated by that nerve. </a:t>
            </a:r>
          </a:p>
          <a:p>
            <a:pPr marL="342900" indent="-342900">
              <a:lnSpc>
                <a:spcPct val="150000"/>
              </a:lnSpc>
              <a:spcBef>
                <a:spcPts val="0"/>
              </a:spcBef>
              <a:buFont typeface="Arial" panose="020B0604020202020204" pitchFamily="34" charset="0"/>
              <a:buChar char="•"/>
            </a:pPr>
            <a:r>
              <a:rPr lang="en-US" sz="2000" dirty="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rPr>
              <a:t>The goal is to prevent pain by </a:t>
            </a:r>
            <a:r>
              <a:rPr lang="en-US" sz="2000" b="1" dirty="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rPr>
              <a:t>halting the transmission of signals </a:t>
            </a:r>
            <a:r>
              <a:rPr lang="en-US" sz="2000" dirty="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rPr>
              <a:t>from the painful site. </a:t>
            </a:r>
          </a:p>
          <a:p>
            <a:pPr marL="342900" indent="-342900">
              <a:lnSpc>
                <a:spcPct val="150000"/>
              </a:lnSpc>
              <a:spcBef>
                <a:spcPts val="0"/>
              </a:spcBef>
              <a:buFont typeface="Arial" panose="020B0604020202020204" pitchFamily="34" charset="0"/>
              <a:buChar char="•"/>
            </a:pPr>
            <a:r>
              <a:rPr lang="en-US" sz="2000" dirty="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rPr>
              <a:t>Some advantages of nerve blocks over solely general anesthesia include </a:t>
            </a:r>
            <a:r>
              <a:rPr lang="en-US" sz="2000" b="1" dirty="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rPr>
              <a:t>faster recovery </a:t>
            </a:r>
            <a:r>
              <a:rPr lang="en-US" sz="2000" dirty="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rPr>
              <a:t>and </a:t>
            </a:r>
            <a:r>
              <a:rPr lang="en-US" sz="2000" b="1" dirty="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rPr>
              <a:t>decreased postoperative pain.</a:t>
            </a:r>
          </a:p>
        </p:txBody>
      </p:sp>
    </p:spTree>
    <p:extLst>
      <p:ext uri="{BB962C8B-B14F-4D97-AF65-F5344CB8AC3E}">
        <p14:creationId xmlns:p14="http://schemas.microsoft.com/office/powerpoint/2010/main" val="37486675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40079" y="2053641"/>
            <a:ext cx="3669161" cy="2760098"/>
          </a:xfrm>
        </p:spPr>
        <p:txBody>
          <a:bodyPr>
            <a:normAutofit/>
          </a:bodyPr>
          <a:lstStyle/>
          <a:p>
            <a:r>
              <a:rPr lang="en-US" dirty="0">
                <a:solidFill>
                  <a:srgbClr val="FFFFFF"/>
                </a:solidFill>
              </a:rPr>
              <a:t>The Ideal Local </a:t>
            </a:r>
          </a:p>
        </p:txBody>
      </p:sp>
      <p:sp>
        <p:nvSpPr>
          <p:cNvPr id="3" name="Content Placeholder 2"/>
          <p:cNvSpPr>
            <a:spLocks noGrp="1"/>
          </p:cNvSpPr>
          <p:nvPr>
            <p:ph idx="1"/>
          </p:nvPr>
        </p:nvSpPr>
        <p:spPr>
          <a:xfrm>
            <a:off x="5742039" y="801865"/>
            <a:ext cx="5654619" cy="5471115"/>
          </a:xfrm>
        </p:spPr>
        <p:txBody>
          <a:bodyPr anchor="ctr">
            <a:normAutofit fontScale="92500"/>
          </a:bodyPr>
          <a:lstStyle/>
          <a:p>
            <a:r>
              <a:rPr lang="en-US" dirty="0"/>
              <a:t>Regional anesthesia and pain management would be transformed by a LA that would selectively inhibit pain transmission while leaving other functions intact. </a:t>
            </a:r>
          </a:p>
          <a:p>
            <a:r>
              <a:rPr lang="en-US" dirty="0"/>
              <a:t>However, sensory anesthesia sufficient for skin incision usually cannot be obtained without motor impairment. </a:t>
            </a:r>
          </a:p>
          <a:p>
            <a:r>
              <a:rPr lang="en-US" dirty="0"/>
              <a:t>Bupivacaine and ropivacaine are relatively selective for sensory fibers. </a:t>
            </a:r>
          </a:p>
          <a:p>
            <a:r>
              <a:rPr lang="en-US" dirty="0"/>
              <a:t>Whereas the closely related chemical mepivacaine demonstrates no differential onset during median nerve blocks </a:t>
            </a:r>
            <a:endParaRPr lang="en-US" dirty="0">
              <a:solidFill>
                <a:srgbClr val="000000"/>
              </a:solidFill>
            </a:endParaRPr>
          </a:p>
        </p:txBody>
      </p:sp>
    </p:spTree>
    <p:extLst>
      <p:ext uri="{BB962C8B-B14F-4D97-AF65-F5344CB8AC3E}">
        <p14:creationId xmlns:p14="http://schemas.microsoft.com/office/powerpoint/2010/main" val="507231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40079" y="2053641"/>
            <a:ext cx="3669161" cy="2760098"/>
          </a:xfrm>
        </p:spPr>
        <p:txBody>
          <a:bodyPr>
            <a:normAutofit/>
          </a:bodyPr>
          <a:lstStyle/>
          <a:p>
            <a:r>
              <a:rPr lang="en-US" dirty="0">
                <a:solidFill>
                  <a:srgbClr val="FFFFFF"/>
                </a:solidFill>
              </a:rPr>
              <a:t>Sensory order of Block</a:t>
            </a:r>
          </a:p>
        </p:txBody>
      </p:sp>
      <p:sp>
        <p:nvSpPr>
          <p:cNvPr id="3" name="Content Placeholder 2"/>
          <p:cNvSpPr>
            <a:spLocks noGrp="1"/>
          </p:cNvSpPr>
          <p:nvPr>
            <p:ph idx="1"/>
          </p:nvPr>
        </p:nvSpPr>
        <p:spPr>
          <a:xfrm>
            <a:off x="6090574" y="801866"/>
            <a:ext cx="5306084" cy="5230634"/>
          </a:xfrm>
        </p:spPr>
        <p:txBody>
          <a:bodyPr anchor="ctr">
            <a:normAutofit/>
          </a:bodyPr>
          <a:lstStyle/>
          <a:p>
            <a:pPr marL="457200" indent="-457200">
              <a:buFont typeface="+mj-lt"/>
              <a:buAutoNum type="arabicPeriod"/>
            </a:pPr>
            <a:r>
              <a:rPr lang="en-US" dirty="0">
                <a:solidFill>
                  <a:srgbClr val="000000"/>
                </a:solidFill>
              </a:rPr>
              <a:t>Pain</a:t>
            </a:r>
          </a:p>
          <a:p>
            <a:pPr marL="457200" indent="-457200">
              <a:buFont typeface="+mj-lt"/>
              <a:buAutoNum type="arabicPeriod"/>
            </a:pPr>
            <a:r>
              <a:rPr lang="en-US" dirty="0">
                <a:solidFill>
                  <a:srgbClr val="000000"/>
                </a:solidFill>
              </a:rPr>
              <a:t>Cold</a:t>
            </a:r>
          </a:p>
          <a:p>
            <a:pPr marL="457200" indent="-457200">
              <a:buFont typeface="+mj-lt"/>
              <a:buAutoNum type="arabicPeriod"/>
            </a:pPr>
            <a:r>
              <a:rPr lang="en-US" dirty="0">
                <a:solidFill>
                  <a:srgbClr val="000000"/>
                </a:solidFill>
              </a:rPr>
              <a:t>Warmth</a:t>
            </a:r>
          </a:p>
          <a:p>
            <a:pPr marL="457200" indent="-457200">
              <a:buFont typeface="+mj-lt"/>
              <a:buAutoNum type="arabicPeriod"/>
            </a:pPr>
            <a:r>
              <a:rPr lang="en-US" dirty="0">
                <a:solidFill>
                  <a:srgbClr val="000000"/>
                </a:solidFill>
              </a:rPr>
              <a:t>Touch</a:t>
            </a:r>
          </a:p>
          <a:p>
            <a:pPr marL="457200" indent="-457200">
              <a:buFont typeface="+mj-lt"/>
              <a:buAutoNum type="arabicPeriod"/>
            </a:pPr>
            <a:r>
              <a:rPr lang="en-US" dirty="0">
                <a:solidFill>
                  <a:srgbClr val="000000"/>
                </a:solidFill>
              </a:rPr>
              <a:t>Deep Pressure</a:t>
            </a:r>
          </a:p>
          <a:p>
            <a:pPr marL="457200" indent="-457200">
              <a:buFont typeface="+mj-lt"/>
              <a:buAutoNum type="arabicPeriod"/>
            </a:pPr>
            <a:r>
              <a:rPr lang="en-US" dirty="0">
                <a:solidFill>
                  <a:srgbClr val="000000"/>
                </a:solidFill>
              </a:rPr>
              <a:t>Motor</a:t>
            </a:r>
          </a:p>
        </p:txBody>
      </p:sp>
    </p:spTree>
    <p:extLst>
      <p:ext uri="{BB962C8B-B14F-4D97-AF65-F5344CB8AC3E}">
        <p14:creationId xmlns:p14="http://schemas.microsoft.com/office/powerpoint/2010/main" val="11757690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40079" y="2053641"/>
            <a:ext cx="3669161" cy="2760098"/>
          </a:xfrm>
        </p:spPr>
        <p:txBody>
          <a:bodyPr>
            <a:normAutofit/>
          </a:bodyPr>
          <a:lstStyle/>
          <a:p>
            <a:r>
              <a:rPr lang="en-US" dirty="0">
                <a:solidFill>
                  <a:srgbClr val="FFFFFF"/>
                </a:solidFill>
              </a:rPr>
              <a:t>What else influences local anesthetic activity?</a:t>
            </a:r>
          </a:p>
        </p:txBody>
      </p:sp>
      <p:sp>
        <p:nvSpPr>
          <p:cNvPr id="3" name="Content Placeholder 2"/>
          <p:cNvSpPr>
            <a:spLocks noGrp="1"/>
          </p:cNvSpPr>
          <p:nvPr>
            <p:ph idx="1"/>
          </p:nvPr>
        </p:nvSpPr>
        <p:spPr>
          <a:xfrm>
            <a:off x="5967045" y="140677"/>
            <a:ext cx="5861539" cy="6623537"/>
          </a:xfrm>
        </p:spPr>
        <p:txBody>
          <a:bodyPr anchor="ctr">
            <a:normAutofit fontScale="92500" lnSpcReduction="20000"/>
          </a:bodyPr>
          <a:lstStyle/>
          <a:p>
            <a:pPr marL="0" indent="0">
              <a:buNone/>
            </a:pPr>
            <a:r>
              <a:rPr lang="en-US" dirty="0"/>
              <a:t>Many factors influence the ability of a given LA to produce adequate regional anesthesia:</a:t>
            </a:r>
          </a:p>
          <a:p>
            <a:r>
              <a:rPr lang="en-US" dirty="0"/>
              <a:t>Dose </a:t>
            </a:r>
          </a:p>
          <a:p>
            <a:pPr lvl="1"/>
            <a:r>
              <a:rPr lang="en-US" dirty="0"/>
              <a:t>higher, increases success and duration</a:t>
            </a:r>
          </a:p>
          <a:p>
            <a:r>
              <a:rPr lang="en-US" dirty="0"/>
              <a:t>Site of administration </a:t>
            </a:r>
          </a:p>
          <a:p>
            <a:pPr lvl="1"/>
            <a:r>
              <a:rPr lang="en-US" dirty="0"/>
              <a:t>fastest onset and shortest duration of anesthesia occur with spinal or subcutaneous injections</a:t>
            </a:r>
          </a:p>
          <a:p>
            <a:pPr lvl="1"/>
            <a:r>
              <a:rPr lang="en-US" dirty="0"/>
              <a:t>slower onset and longer duration are obtained with plexus blocks.</a:t>
            </a:r>
          </a:p>
          <a:p>
            <a:r>
              <a:rPr lang="en-US" dirty="0"/>
              <a:t>Additives </a:t>
            </a:r>
          </a:p>
          <a:p>
            <a:pPr lvl="1"/>
            <a:r>
              <a:rPr lang="en-US" dirty="0"/>
              <a:t>Epinephrine, clonidine, NaHCO3, opioids, dexamethasone, and hyaluronidase. </a:t>
            </a:r>
          </a:p>
          <a:p>
            <a:r>
              <a:rPr lang="en-US" dirty="0"/>
              <a:t>Temperature</a:t>
            </a:r>
          </a:p>
          <a:p>
            <a:r>
              <a:rPr lang="en-US" dirty="0"/>
              <a:t>Pregnancy </a:t>
            </a:r>
          </a:p>
          <a:p>
            <a:pPr lvl="1"/>
            <a:r>
              <a:rPr lang="en-US" dirty="0"/>
              <a:t>Both protein binding and protein concentration decline </a:t>
            </a:r>
          </a:p>
          <a:p>
            <a:r>
              <a:rPr lang="en-US" dirty="0"/>
              <a:t>Liposomal formulations </a:t>
            </a:r>
            <a:r>
              <a:rPr lang="en-US" dirty="0">
                <a:sym typeface="Wingdings" panose="05000000000000000000" pitchFamily="2" charset="2"/>
              </a:rPr>
              <a:t> Exparel</a:t>
            </a:r>
            <a:endParaRPr lang="en-US" dirty="0">
              <a:solidFill>
                <a:srgbClr val="000000"/>
              </a:solidFill>
            </a:endParaRPr>
          </a:p>
        </p:txBody>
      </p:sp>
    </p:spTree>
    <p:extLst>
      <p:ext uri="{BB962C8B-B14F-4D97-AF65-F5344CB8AC3E}">
        <p14:creationId xmlns:p14="http://schemas.microsoft.com/office/powerpoint/2010/main" val="21030129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40079" y="2053641"/>
            <a:ext cx="3669161" cy="2760098"/>
          </a:xfrm>
        </p:spPr>
        <p:txBody>
          <a:bodyPr>
            <a:normAutofit/>
          </a:bodyPr>
          <a:lstStyle/>
          <a:p>
            <a:r>
              <a:rPr lang="en-US" dirty="0">
                <a:solidFill>
                  <a:srgbClr val="FFFFFF"/>
                </a:solidFill>
              </a:rPr>
              <a:t>5 Main Techniques</a:t>
            </a:r>
          </a:p>
        </p:txBody>
      </p:sp>
      <p:sp>
        <p:nvSpPr>
          <p:cNvPr id="3" name="Content Placeholder 2"/>
          <p:cNvSpPr>
            <a:spLocks noGrp="1"/>
          </p:cNvSpPr>
          <p:nvPr>
            <p:ph idx="1"/>
          </p:nvPr>
        </p:nvSpPr>
        <p:spPr>
          <a:xfrm>
            <a:off x="6090574" y="801866"/>
            <a:ext cx="5306084" cy="5230634"/>
          </a:xfrm>
        </p:spPr>
        <p:txBody>
          <a:bodyPr anchor="ctr">
            <a:normAutofit/>
          </a:bodyPr>
          <a:lstStyle/>
          <a:p>
            <a:pPr marL="457200" indent="-457200">
              <a:buFont typeface="+mj-lt"/>
              <a:buAutoNum type="arabicPeriod"/>
            </a:pPr>
            <a:r>
              <a:rPr lang="en-US" dirty="0">
                <a:solidFill>
                  <a:srgbClr val="000000"/>
                </a:solidFill>
              </a:rPr>
              <a:t>Topical</a:t>
            </a:r>
          </a:p>
          <a:p>
            <a:pPr marL="457200" indent="-457200">
              <a:buFont typeface="+mj-lt"/>
              <a:buAutoNum type="arabicPeriod"/>
            </a:pPr>
            <a:r>
              <a:rPr lang="en-US" dirty="0">
                <a:solidFill>
                  <a:srgbClr val="000000"/>
                </a:solidFill>
              </a:rPr>
              <a:t>Infiltration</a:t>
            </a:r>
          </a:p>
          <a:p>
            <a:pPr marL="457200" indent="-457200">
              <a:buFont typeface="+mj-lt"/>
              <a:buAutoNum type="arabicPeriod"/>
            </a:pPr>
            <a:r>
              <a:rPr lang="en-US" dirty="0">
                <a:solidFill>
                  <a:srgbClr val="000000"/>
                </a:solidFill>
              </a:rPr>
              <a:t>Conduction</a:t>
            </a:r>
          </a:p>
          <a:p>
            <a:pPr marL="457200" indent="-457200">
              <a:buFont typeface="+mj-lt"/>
              <a:buAutoNum type="arabicPeriod"/>
            </a:pPr>
            <a:r>
              <a:rPr lang="en-US" dirty="0">
                <a:solidFill>
                  <a:srgbClr val="000000"/>
                </a:solidFill>
              </a:rPr>
              <a:t>Extradural</a:t>
            </a:r>
          </a:p>
          <a:p>
            <a:pPr marL="457200" indent="-457200">
              <a:buFont typeface="+mj-lt"/>
              <a:buAutoNum type="arabicPeriod"/>
            </a:pPr>
            <a:r>
              <a:rPr lang="en-US" dirty="0">
                <a:solidFill>
                  <a:srgbClr val="000000"/>
                </a:solidFill>
              </a:rPr>
              <a:t>Spinal</a:t>
            </a:r>
          </a:p>
        </p:txBody>
      </p:sp>
      <p:sp>
        <p:nvSpPr>
          <p:cNvPr id="4" name="Oval 3">
            <a:extLst>
              <a:ext uri="{FF2B5EF4-FFF2-40B4-BE49-F238E27FC236}">
                <a16:creationId xmlns:a16="http://schemas.microsoft.com/office/drawing/2014/main" id="{C805FB83-2B41-4ABF-B896-3904E174F5AE}"/>
              </a:ext>
            </a:extLst>
          </p:cNvPr>
          <p:cNvSpPr/>
          <p:nvPr/>
        </p:nvSpPr>
        <p:spPr>
          <a:xfrm>
            <a:off x="5732206" y="3165987"/>
            <a:ext cx="3352800" cy="521110"/>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2081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40079" y="2053641"/>
            <a:ext cx="3669161" cy="2760098"/>
          </a:xfrm>
        </p:spPr>
        <p:txBody>
          <a:bodyPr>
            <a:normAutofit/>
          </a:bodyPr>
          <a:lstStyle/>
          <a:p>
            <a:r>
              <a:rPr lang="en-US" dirty="0">
                <a:solidFill>
                  <a:srgbClr val="FFFFFF"/>
                </a:solidFill>
              </a:rPr>
              <a:t>Blood Concentrations</a:t>
            </a:r>
          </a:p>
        </p:txBody>
      </p:sp>
      <p:sp>
        <p:nvSpPr>
          <p:cNvPr id="3" name="Content Placeholder 2"/>
          <p:cNvSpPr>
            <a:spLocks noGrp="1"/>
          </p:cNvSpPr>
          <p:nvPr>
            <p:ph idx="1"/>
          </p:nvPr>
        </p:nvSpPr>
        <p:spPr>
          <a:xfrm>
            <a:off x="6090574" y="801866"/>
            <a:ext cx="5306084" cy="5230634"/>
          </a:xfrm>
        </p:spPr>
        <p:txBody>
          <a:bodyPr anchor="ctr">
            <a:normAutofit lnSpcReduction="10000"/>
          </a:bodyPr>
          <a:lstStyle/>
          <a:p>
            <a:r>
              <a:rPr lang="en-US" dirty="0"/>
              <a:t>Peak concentrations vary by the site of injection.</a:t>
            </a:r>
          </a:p>
          <a:p>
            <a:r>
              <a:rPr lang="en-US" dirty="0"/>
              <a:t>With the same dose, </a:t>
            </a:r>
            <a:r>
              <a:rPr lang="en-US" b="1" dirty="0"/>
              <a:t>intercostal</a:t>
            </a:r>
            <a:r>
              <a:rPr lang="en-US" dirty="0"/>
              <a:t> blocks consistently produce greater peak concentrations than epidural or plexus blocks. </a:t>
            </a:r>
          </a:p>
          <a:p>
            <a:r>
              <a:rPr lang="en-US" dirty="0"/>
              <a:t>As has been recently discussed by others, it makes little sense to speak of “</a:t>
            </a:r>
            <a:r>
              <a:rPr lang="en-US" b="1" dirty="0"/>
              <a:t>maximal</a:t>
            </a:r>
            <a:r>
              <a:rPr lang="en-US" dirty="0"/>
              <a:t>” doses of LAs except in reference to a specific nerve block procedure, since peak blood levels vary widely by block site.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78" y="217446"/>
            <a:ext cx="7041759" cy="5815054"/>
          </a:xfrm>
          <a:prstGeom prst="rect">
            <a:avLst/>
          </a:prstGeom>
        </p:spPr>
      </p:pic>
      <p:sp>
        <p:nvSpPr>
          <p:cNvPr id="5" name="Rectangle 4"/>
          <p:cNvSpPr/>
          <p:nvPr/>
        </p:nvSpPr>
        <p:spPr>
          <a:xfrm>
            <a:off x="3300829" y="6087882"/>
            <a:ext cx="4381008" cy="369332"/>
          </a:xfrm>
          <a:prstGeom prst="rect">
            <a:avLst/>
          </a:prstGeom>
        </p:spPr>
        <p:txBody>
          <a:bodyPr wrap="none">
            <a:spAutoFit/>
          </a:bodyPr>
          <a:lstStyle/>
          <a:p>
            <a:r>
              <a:rPr lang="en-US" dirty="0"/>
              <a:t>© 2018 | Twin Oaks Anesthesia Services, LLC</a:t>
            </a:r>
          </a:p>
        </p:txBody>
      </p:sp>
    </p:spTree>
    <p:extLst>
      <p:ext uri="{BB962C8B-B14F-4D97-AF65-F5344CB8AC3E}">
        <p14:creationId xmlns:p14="http://schemas.microsoft.com/office/powerpoint/2010/main" val="237740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4867EAF-AE1D-4322-9DE8-383AE3F7BC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 y="-4691"/>
            <a:ext cx="5446920"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40676238-7F95-4EEB-836A-7D23927873A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726057" y="3121701"/>
            <a:ext cx="3658053" cy="1786515"/>
          </a:xfrm>
        </p:spPr>
        <p:txBody>
          <a:bodyPr vert="horz" lIns="91440" tIns="45720" rIns="91440" bIns="45720" rtlCol="0" anchor="t">
            <a:normAutofit/>
          </a:bodyPr>
          <a:lstStyle/>
          <a:p>
            <a:r>
              <a:rPr lang="en-US" kern="1200" dirty="0">
                <a:solidFill>
                  <a:srgbClr val="FFFFFF"/>
                </a:solidFill>
                <a:latin typeface="+mj-lt"/>
                <a:ea typeface="+mj-ea"/>
                <a:cs typeface="+mj-cs"/>
              </a:rPr>
              <a:t>Blood Concentrations</a:t>
            </a:r>
          </a:p>
        </p:txBody>
      </p:sp>
      <p:pic>
        <p:nvPicPr>
          <p:cNvPr id="5" name="Picture 4" descr="A screenshot of a cell phone&#10;&#10;Description automatically generated">
            <a:extLst>
              <a:ext uri="{FF2B5EF4-FFF2-40B4-BE49-F238E27FC236}">
                <a16:creationId xmlns:a16="http://schemas.microsoft.com/office/drawing/2014/main" id="{1EEC9123-52AB-4FB6-9909-C8476011A2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5592033" cy="6840408"/>
          </a:xfrm>
          <a:prstGeom prst="rect">
            <a:avLst/>
          </a:prstGeom>
          <a:ln w="9525">
            <a:noFill/>
          </a:ln>
        </p:spPr>
      </p:pic>
    </p:spTree>
    <p:extLst>
      <p:ext uri="{BB962C8B-B14F-4D97-AF65-F5344CB8AC3E}">
        <p14:creationId xmlns:p14="http://schemas.microsoft.com/office/powerpoint/2010/main" val="14023199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0572" cy="6858000"/>
          </a:xfrm>
          <a:prstGeom prst="rect">
            <a:avLst/>
          </a:prstGeom>
          <a:gradFill>
            <a:gsLst>
              <a:gs pos="0">
                <a:srgbClr val="E3411B">
                  <a:lumMod val="90000"/>
                </a:srgbClr>
              </a:gs>
              <a:gs pos="25000">
                <a:srgbClr val="E3411B">
                  <a:lumMod val="90000"/>
                </a:srgb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85135" y="2053641"/>
            <a:ext cx="4024105" cy="3304940"/>
          </a:xfrm>
        </p:spPr>
        <p:txBody>
          <a:bodyPr>
            <a:normAutofit fontScale="90000"/>
          </a:bodyPr>
          <a:lstStyle/>
          <a:p>
            <a:r>
              <a:rPr lang="en-US" dirty="0">
                <a:solidFill>
                  <a:srgbClr val="FFFFFF"/>
                </a:solidFill>
              </a:rPr>
              <a:t>Side Effects and Toxicity</a:t>
            </a:r>
            <a:br>
              <a:rPr lang="en-US" dirty="0">
                <a:solidFill>
                  <a:srgbClr val="FFFFFF"/>
                </a:solidFill>
              </a:rPr>
            </a:br>
            <a:r>
              <a:rPr lang="en-US" sz="2200" dirty="0">
                <a:solidFill>
                  <a:srgbClr val="000000"/>
                </a:solidFill>
              </a:rPr>
              <a:t>Headache</a:t>
            </a:r>
            <a:br>
              <a:rPr lang="en-US" sz="2200" dirty="0">
                <a:solidFill>
                  <a:srgbClr val="000000"/>
                </a:solidFill>
              </a:rPr>
            </a:br>
            <a:r>
              <a:rPr lang="en-US" sz="2200" dirty="0">
                <a:solidFill>
                  <a:srgbClr val="000000"/>
                </a:solidFill>
              </a:rPr>
              <a:t>Dizziness</a:t>
            </a:r>
            <a:br>
              <a:rPr lang="en-US" sz="2200" dirty="0">
                <a:solidFill>
                  <a:srgbClr val="000000"/>
                </a:solidFill>
              </a:rPr>
            </a:br>
            <a:r>
              <a:rPr lang="en-US" sz="2200" dirty="0">
                <a:solidFill>
                  <a:srgbClr val="000000"/>
                </a:solidFill>
              </a:rPr>
              <a:t>Tinnitus</a:t>
            </a:r>
            <a:br>
              <a:rPr lang="en-US" sz="2200" dirty="0">
                <a:solidFill>
                  <a:srgbClr val="000000"/>
                </a:solidFill>
              </a:rPr>
            </a:br>
            <a:r>
              <a:rPr lang="en-US" sz="2200" dirty="0">
                <a:solidFill>
                  <a:srgbClr val="000000"/>
                </a:solidFill>
              </a:rPr>
              <a:t>Confusion</a:t>
            </a:r>
            <a:br>
              <a:rPr lang="en-US" sz="2200" dirty="0">
                <a:solidFill>
                  <a:srgbClr val="000000"/>
                </a:solidFill>
              </a:rPr>
            </a:br>
            <a:r>
              <a:rPr lang="en-US" sz="2200" dirty="0">
                <a:solidFill>
                  <a:srgbClr val="000000"/>
                </a:solidFill>
              </a:rPr>
              <a:t>Convulsions </a:t>
            </a:r>
            <a:br>
              <a:rPr lang="en-US" sz="2200" dirty="0">
                <a:solidFill>
                  <a:srgbClr val="000000"/>
                </a:solidFill>
              </a:rPr>
            </a:br>
            <a:r>
              <a:rPr lang="en-US" sz="2200" dirty="0">
                <a:solidFill>
                  <a:srgbClr val="000000"/>
                </a:solidFill>
              </a:rPr>
              <a:t>CNS Depression/Coma </a:t>
            </a:r>
            <a:br>
              <a:rPr lang="en-US" sz="2200" dirty="0">
                <a:solidFill>
                  <a:srgbClr val="000000"/>
                </a:solidFill>
              </a:rPr>
            </a:br>
            <a:r>
              <a:rPr lang="en-US" sz="2200" dirty="0">
                <a:solidFill>
                  <a:srgbClr val="000000"/>
                </a:solidFill>
              </a:rPr>
              <a:t>Respiratory Depression</a:t>
            </a:r>
            <a:br>
              <a:rPr lang="en-US" sz="2200" dirty="0">
                <a:solidFill>
                  <a:srgbClr val="000000"/>
                </a:solidFill>
              </a:rPr>
            </a:br>
            <a:r>
              <a:rPr lang="en-US" sz="2200" dirty="0">
                <a:solidFill>
                  <a:srgbClr val="000000"/>
                </a:solidFill>
              </a:rPr>
              <a:t>Myocardial Depression/Vasodilation</a:t>
            </a:r>
            <a:br>
              <a:rPr lang="en-US" sz="2200" dirty="0">
                <a:solidFill>
                  <a:srgbClr val="000000"/>
                </a:solidFill>
              </a:rPr>
            </a:br>
            <a:endParaRPr lang="en-US" dirty="0">
              <a:solidFill>
                <a:srgbClr val="FFFFFF"/>
              </a:solidFill>
            </a:endParaRPr>
          </a:p>
        </p:txBody>
      </p:sp>
      <p:sp>
        <p:nvSpPr>
          <p:cNvPr id="3" name="Content Placeholder 2"/>
          <p:cNvSpPr>
            <a:spLocks noGrp="1"/>
          </p:cNvSpPr>
          <p:nvPr>
            <p:ph idx="1"/>
          </p:nvPr>
        </p:nvSpPr>
        <p:spPr>
          <a:xfrm>
            <a:off x="5744307" y="152400"/>
            <a:ext cx="6447691" cy="6705600"/>
          </a:xfrm>
        </p:spPr>
        <p:txBody>
          <a:bodyPr anchor="ctr">
            <a:normAutofit/>
          </a:bodyPr>
          <a:lstStyle/>
          <a:p>
            <a:r>
              <a:rPr lang="en-US" sz="2000" dirty="0">
                <a:solidFill>
                  <a:srgbClr val="000000"/>
                </a:solidFill>
              </a:rPr>
              <a:t>Local Anesthetics </a:t>
            </a:r>
            <a:r>
              <a:rPr lang="en-US" sz="2000" b="1" dirty="0">
                <a:solidFill>
                  <a:srgbClr val="000000"/>
                </a:solidFill>
              </a:rPr>
              <a:t>depress the CNS </a:t>
            </a:r>
            <a:r>
              <a:rPr lang="en-US" sz="2000" dirty="0">
                <a:solidFill>
                  <a:srgbClr val="000000"/>
                </a:solidFill>
              </a:rPr>
              <a:t>in a dose dependent manner</a:t>
            </a:r>
          </a:p>
          <a:p>
            <a:r>
              <a:rPr lang="en-US" sz="2000" b="1" dirty="0">
                <a:solidFill>
                  <a:srgbClr val="000000"/>
                </a:solidFill>
              </a:rPr>
              <a:t>Convulsive seizures </a:t>
            </a:r>
            <a:r>
              <a:rPr lang="en-US" sz="2000" dirty="0">
                <a:solidFill>
                  <a:srgbClr val="000000"/>
                </a:solidFill>
              </a:rPr>
              <a:t>are the principal life-threatening consequence of local anesthetic overdose. </a:t>
            </a:r>
          </a:p>
          <a:p>
            <a:pPr lvl="1"/>
            <a:r>
              <a:rPr lang="en-US" sz="2000" dirty="0">
                <a:solidFill>
                  <a:srgbClr val="000000"/>
                </a:solidFill>
              </a:rPr>
              <a:t>Presumably this is due to selective depression of central inhibitory tracts, which allows excitatory tracts to run amuck. </a:t>
            </a:r>
          </a:p>
          <a:p>
            <a:pPr lvl="1"/>
            <a:endParaRPr lang="en-US" sz="1800" dirty="0">
              <a:solidFill>
                <a:srgbClr val="000000"/>
              </a:solidFill>
            </a:endParaRPr>
          </a:p>
          <a:p>
            <a:r>
              <a:rPr lang="en-US" sz="2600" dirty="0">
                <a:solidFill>
                  <a:srgbClr val="000000"/>
                </a:solidFill>
              </a:rPr>
              <a:t>This differs from Cocaine</a:t>
            </a:r>
          </a:p>
          <a:p>
            <a:pPr lvl="1"/>
            <a:r>
              <a:rPr lang="en-US" dirty="0">
                <a:solidFill>
                  <a:srgbClr val="000000"/>
                </a:solidFill>
              </a:rPr>
              <a:t>Not a CNS Depressant</a:t>
            </a:r>
          </a:p>
          <a:p>
            <a:pPr lvl="1"/>
            <a:r>
              <a:rPr lang="en-US" dirty="0">
                <a:solidFill>
                  <a:srgbClr val="000000"/>
                </a:solidFill>
              </a:rPr>
              <a:t>Actually a CNS Stimulant</a:t>
            </a:r>
          </a:p>
          <a:p>
            <a:pPr lvl="1"/>
            <a:r>
              <a:rPr lang="en-US" dirty="0">
                <a:solidFill>
                  <a:srgbClr val="000000"/>
                </a:solidFill>
              </a:rPr>
              <a:t>Only local anesthetic with vasoconstrictive properties</a:t>
            </a:r>
          </a:p>
          <a:p>
            <a:r>
              <a:rPr lang="en-US" sz="2600" dirty="0">
                <a:solidFill>
                  <a:srgbClr val="000000"/>
                </a:solidFill>
              </a:rPr>
              <a:t>Prilocaine</a:t>
            </a:r>
          </a:p>
          <a:p>
            <a:pPr lvl="1"/>
            <a:r>
              <a:rPr lang="en-US" dirty="0">
                <a:solidFill>
                  <a:srgbClr val="000000"/>
                </a:solidFill>
              </a:rPr>
              <a:t>Methemoglobinemia due to metabolite </a:t>
            </a:r>
            <a:r>
              <a:rPr lang="en-US" i="1" dirty="0">
                <a:solidFill>
                  <a:srgbClr val="000000"/>
                </a:solidFill>
              </a:rPr>
              <a:t>0</a:t>
            </a:r>
            <a:r>
              <a:rPr lang="en-US" dirty="0">
                <a:solidFill>
                  <a:srgbClr val="000000"/>
                </a:solidFill>
              </a:rPr>
              <a:t>-toluidine</a:t>
            </a:r>
          </a:p>
          <a:p>
            <a:pPr lvl="1"/>
            <a:r>
              <a:rPr lang="en-US" dirty="0">
                <a:solidFill>
                  <a:srgbClr val="000000"/>
                </a:solidFill>
              </a:rPr>
              <a:t>Contraindication for someone with hereditary methemoglobinemia</a:t>
            </a:r>
          </a:p>
        </p:txBody>
      </p:sp>
    </p:spTree>
    <p:extLst>
      <p:ext uri="{BB962C8B-B14F-4D97-AF65-F5344CB8AC3E}">
        <p14:creationId xmlns:p14="http://schemas.microsoft.com/office/powerpoint/2010/main" val="35160794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0572" cy="6858000"/>
          </a:xfrm>
          <a:prstGeom prst="rect">
            <a:avLst/>
          </a:prstGeom>
          <a:gradFill>
            <a:gsLst>
              <a:gs pos="0">
                <a:srgbClr val="E3411B">
                  <a:lumMod val="90000"/>
                </a:srgbClr>
              </a:gs>
              <a:gs pos="25000">
                <a:srgbClr val="E3411B">
                  <a:lumMod val="90000"/>
                </a:srgb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85135" y="2053641"/>
            <a:ext cx="4024105" cy="3304940"/>
          </a:xfrm>
        </p:spPr>
        <p:txBody>
          <a:bodyPr>
            <a:normAutofit/>
          </a:bodyPr>
          <a:lstStyle/>
          <a:p>
            <a:r>
              <a:rPr lang="en-US" dirty="0">
                <a:solidFill>
                  <a:srgbClr val="FFFFFF"/>
                </a:solidFill>
              </a:rPr>
              <a:t>Treatment of Local Anesthetic Toxicity</a:t>
            </a:r>
          </a:p>
        </p:txBody>
      </p:sp>
      <p:sp>
        <p:nvSpPr>
          <p:cNvPr id="3" name="Content Placeholder 2"/>
          <p:cNvSpPr>
            <a:spLocks noGrp="1"/>
          </p:cNvSpPr>
          <p:nvPr>
            <p:ph idx="1"/>
          </p:nvPr>
        </p:nvSpPr>
        <p:spPr>
          <a:xfrm>
            <a:off x="5556739" y="0"/>
            <a:ext cx="6635260" cy="6858000"/>
          </a:xfrm>
        </p:spPr>
        <p:txBody>
          <a:bodyPr anchor="ctr">
            <a:normAutofit fontScale="85000" lnSpcReduction="20000"/>
          </a:bodyPr>
          <a:lstStyle/>
          <a:p>
            <a:r>
              <a:rPr lang="en-US" dirty="0"/>
              <a:t>Treatment of adverse reactions depends on their severity. </a:t>
            </a:r>
          </a:p>
          <a:p>
            <a:r>
              <a:rPr lang="en-US" dirty="0"/>
              <a:t>Minor reactions can be allowed to terminate spontaneously. </a:t>
            </a:r>
          </a:p>
          <a:p>
            <a:r>
              <a:rPr lang="en-US" dirty="0"/>
              <a:t>Seizures induced by LAs should be managed by maintaining a patent airway and by providing oxygen. May also administer:</a:t>
            </a:r>
          </a:p>
          <a:p>
            <a:pPr lvl="1"/>
            <a:r>
              <a:rPr lang="en-US" b="1" dirty="0"/>
              <a:t>midazolam (0.05–0.10 mg/kg) </a:t>
            </a:r>
          </a:p>
          <a:p>
            <a:pPr lvl="1"/>
            <a:r>
              <a:rPr lang="en-US" dirty="0"/>
              <a:t>propofol (0.5–1.5 mg/kg) </a:t>
            </a:r>
          </a:p>
          <a:p>
            <a:pPr lvl="1"/>
            <a:r>
              <a:rPr lang="en-US" dirty="0"/>
              <a:t>succinylcholine (0.5–1 mg/kg), followed by ventilation </a:t>
            </a:r>
          </a:p>
          <a:p>
            <a:r>
              <a:rPr lang="en-US" dirty="0"/>
              <a:t>Cardiovascular depression manifested by hypotension, may be treated by infusion of intravenous fluids and vasopressors</a:t>
            </a:r>
          </a:p>
          <a:p>
            <a:pPr lvl="1"/>
            <a:r>
              <a:rPr lang="en-US" b="1" dirty="0"/>
              <a:t>phenylephrine 0.5–5 μg/kg/min</a:t>
            </a:r>
          </a:p>
          <a:p>
            <a:pPr lvl="1"/>
            <a:r>
              <a:rPr lang="en-US" dirty="0"/>
              <a:t>norepinephrine 0.02–0.2 μg/kg/min</a:t>
            </a:r>
          </a:p>
          <a:p>
            <a:pPr lvl="1"/>
            <a:r>
              <a:rPr lang="en-US" dirty="0"/>
              <a:t>vasopressin 40 μg IV</a:t>
            </a:r>
          </a:p>
          <a:p>
            <a:pPr lvl="1"/>
            <a:r>
              <a:rPr lang="en-US" b="1" dirty="0"/>
              <a:t>epinephrine</a:t>
            </a:r>
            <a:r>
              <a:rPr lang="en-US" dirty="0"/>
              <a:t> (1–5 μg/kg IV bolus) if myocardial failure is present</a:t>
            </a:r>
          </a:p>
          <a:p>
            <a:r>
              <a:rPr lang="en-US" dirty="0"/>
              <a:t>When toxicity progresses to cardiac arrest, the guidelines for treatment of LA toxicity as developed by the American Society of Regional Anesthesia and Pain Medicine (ASRA) are used.</a:t>
            </a:r>
          </a:p>
        </p:txBody>
      </p:sp>
    </p:spTree>
    <p:extLst>
      <p:ext uri="{BB962C8B-B14F-4D97-AF65-F5344CB8AC3E}">
        <p14:creationId xmlns:p14="http://schemas.microsoft.com/office/powerpoint/2010/main" val="38830612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9" name="Straight Connector 48">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0D1E7C8-247A-4135-991B-3FF97F914786}"/>
              </a:ext>
            </a:extLst>
          </p:cNvPr>
          <p:cNvPicPr>
            <a:picLocks noChangeAspect="1"/>
          </p:cNvPicPr>
          <p:nvPr/>
        </p:nvPicPr>
        <p:blipFill>
          <a:blip r:embed="rId2"/>
          <a:stretch>
            <a:fillRect/>
          </a:stretch>
        </p:blipFill>
        <p:spPr>
          <a:xfrm>
            <a:off x="7004214" y="2241751"/>
            <a:ext cx="5163251" cy="1873049"/>
          </a:xfrm>
          <a:prstGeom prst="rect">
            <a:avLst/>
          </a:prstGeom>
        </p:spPr>
      </p:pic>
      <p:pic>
        <p:nvPicPr>
          <p:cNvPr id="4" name="Picture 3">
            <a:extLst>
              <a:ext uri="{FF2B5EF4-FFF2-40B4-BE49-F238E27FC236}">
                <a16:creationId xmlns:a16="http://schemas.microsoft.com/office/drawing/2014/main" id="{9158811D-008F-4341-96E0-C153E788ED93}"/>
              </a:ext>
            </a:extLst>
          </p:cNvPr>
          <p:cNvPicPr>
            <a:picLocks noChangeAspect="1"/>
          </p:cNvPicPr>
          <p:nvPr/>
        </p:nvPicPr>
        <p:blipFill>
          <a:blip r:embed="rId3"/>
          <a:stretch>
            <a:fillRect/>
          </a:stretch>
        </p:blipFill>
        <p:spPr>
          <a:xfrm>
            <a:off x="2983736" y="183294"/>
            <a:ext cx="6696512" cy="2058459"/>
          </a:xfrm>
          <a:prstGeom prst="rect">
            <a:avLst/>
          </a:prstGeom>
        </p:spPr>
      </p:pic>
      <p:pic>
        <p:nvPicPr>
          <p:cNvPr id="9" name="Picture 8">
            <a:extLst>
              <a:ext uri="{FF2B5EF4-FFF2-40B4-BE49-F238E27FC236}">
                <a16:creationId xmlns:a16="http://schemas.microsoft.com/office/drawing/2014/main" id="{22D9CD9E-5115-4F70-B097-E3EC95BC60EF}"/>
              </a:ext>
            </a:extLst>
          </p:cNvPr>
          <p:cNvPicPr>
            <a:picLocks noChangeAspect="1"/>
          </p:cNvPicPr>
          <p:nvPr/>
        </p:nvPicPr>
        <p:blipFill>
          <a:blip r:embed="rId4"/>
          <a:stretch>
            <a:fillRect/>
          </a:stretch>
        </p:blipFill>
        <p:spPr>
          <a:xfrm>
            <a:off x="166566" y="2244894"/>
            <a:ext cx="6837649" cy="2371354"/>
          </a:xfrm>
          <a:prstGeom prst="rect">
            <a:avLst/>
          </a:prstGeom>
        </p:spPr>
      </p:pic>
      <p:pic>
        <p:nvPicPr>
          <p:cNvPr id="11" name="Picture 10">
            <a:extLst>
              <a:ext uri="{FF2B5EF4-FFF2-40B4-BE49-F238E27FC236}">
                <a16:creationId xmlns:a16="http://schemas.microsoft.com/office/drawing/2014/main" id="{EC5582BF-A77D-4054-84FB-D881E98E49B6}"/>
              </a:ext>
            </a:extLst>
          </p:cNvPr>
          <p:cNvPicPr>
            <a:picLocks noChangeAspect="1"/>
          </p:cNvPicPr>
          <p:nvPr/>
        </p:nvPicPr>
        <p:blipFill>
          <a:blip r:embed="rId5"/>
          <a:stretch>
            <a:fillRect/>
          </a:stretch>
        </p:blipFill>
        <p:spPr>
          <a:xfrm>
            <a:off x="3963469" y="4616248"/>
            <a:ext cx="7456129" cy="2344921"/>
          </a:xfrm>
          <a:prstGeom prst="rect">
            <a:avLst/>
          </a:prstGeom>
        </p:spPr>
      </p:pic>
    </p:spTree>
    <p:extLst>
      <p:ext uri="{BB962C8B-B14F-4D97-AF65-F5344CB8AC3E}">
        <p14:creationId xmlns:p14="http://schemas.microsoft.com/office/powerpoint/2010/main" val="3507175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04644" y="0"/>
            <a:ext cx="6586491" cy="1676603"/>
          </a:xfrm>
        </p:spPr>
        <p:txBody>
          <a:bodyPr>
            <a:normAutofit/>
          </a:bodyPr>
          <a:lstStyle/>
          <a:p>
            <a:r>
              <a:rPr lang="en-US" dirty="0"/>
              <a:t>Scenario of Local Anesthetic Toxicity</a:t>
            </a:r>
          </a:p>
        </p:txBody>
      </p:sp>
      <p:pic>
        <p:nvPicPr>
          <p:cNvPr id="5" name="Picture 4" descr="A picture containing indoor, wall&#10;&#10;Description automatically generated">
            <a:extLst>
              <a:ext uri="{FF2B5EF4-FFF2-40B4-BE49-F238E27FC236}">
                <a16:creationId xmlns:a16="http://schemas.microsoft.com/office/drawing/2014/main" id="{D37B2ECA-243A-4210-B404-44BF2DF7E870}"/>
              </a:ext>
            </a:extLst>
          </p:cNvPr>
          <p:cNvPicPr>
            <a:picLocks noChangeAspect="1"/>
          </p:cNvPicPr>
          <p:nvPr/>
        </p:nvPicPr>
        <p:blipFill rotWithShape="1">
          <a:blip r:embed="rId2">
            <a:extLst>
              <a:ext uri="{28A0092B-C50C-407E-A947-70E740481C1C}">
                <a14:useLocalDpi xmlns:a14="http://schemas.microsoft.com/office/drawing/2010/main" val="0"/>
              </a:ext>
            </a:extLst>
          </a:blip>
          <a:srcRect l="1666" r="9101"/>
          <a:stretch/>
        </p:blipFill>
        <p:spPr>
          <a:xfrm>
            <a:off x="20" y="10"/>
            <a:ext cx="4635571" cy="6857990"/>
          </a:xfrm>
          <a:prstGeom prst="rect">
            <a:avLst/>
          </a:prstGeom>
          <a:effectLst/>
        </p:spPr>
      </p:pic>
      <p:sp>
        <p:nvSpPr>
          <p:cNvPr id="3" name="Content Placeholder 2"/>
          <p:cNvSpPr>
            <a:spLocks noGrp="1"/>
          </p:cNvSpPr>
          <p:nvPr>
            <p:ph idx="1"/>
          </p:nvPr>
        </p:nvSpPr>
        <p:spPr>
          <a:xfrm>
            <a:off x="4793207" y="1676603"/>
            <a:ext cx="7398773" cy="5102942"/>
          </a:xfrm>
        </p:spPr>
        <p:txBody>
          <a:bodyPr>
            <a:normAutofit fontScale="92500" lnSpcReduction="10000"/>
          </a:bodyPr>
          <a:lstStyle/>
          <a:p>
            <a:pPr marL="0" indent="0">
              <a:buNone/>
            </a:pPr>
            <a:r>
              <a:rPr lang="en-US" sz="2000" dirty="0"/>
              <a:t>At the conclusion of a busy day at your free-standing ambulatory surgery center, you are transporting your last patient to the recovery room following repair of their anterior cruciate ligament. Thirty minutes into his recovery, the patient continues to complain of 10/10 anterior knee pain, despite intravenous opioids. As the recovery room is starting to empty out and your colleagues head for home, you decide to proceed with an adductor canal block with ropivacaine for analgesic purposes. Five minutes after completing the block, you notice tachycardia, hypertension, and frequent premature ventricular contractions. Your mind immediately jumps to the possibility of local anesthetic systemic toxicity (LAST). As the patient begins to seize, you instantly take action by notifying the nurse, requesting help, and asking for midazolam, lipid emulsion, and airway equipment. The nursing staff is able to recognize the concern in your voice, but they report that you are the only anesthesia provider left in the building and give you a puzzled look at the request for lipids. As you are able to gather the resources to successfully manage the situation, you ponder how prepared your ASC is to manage a case of LAST.</a:t>
            </a:r>
          </a:p>
          <a:p>
            <a:pPr marL="0" indent="0">
              <a:buNone/>
            </a:pPr>
            <a:r>
              <a:rPr lang="en-US" sz="2000" dirty="0"/>
              <a:t>In response to simulations sessions an important question was posed: </a:t>
            </a:r>
          </a:p>
          <a:p>
            <a:pPr marL="0" indent="0">
              <a:buNone/>
            </a:pPr>
            <a:r>
              <a:rPr lang="en-US" sz="2000" dirty="0"/>
              <a:t>How much lipid emulsion should we have available to be adequately prepared to appropriately treat a patient while awaiting transfer? </a:t>
            </a:r>
          </a:p>
        </p:txBody>
      </p:sp>
      <p:pic>
        <p:nvPicPr>
          <p:cNvPr id="6" name="Picture 5">
            <a:extLst>
              <a:ext uri="{FF2B5EF4-FFF2-40B4-BE49-F238E27FC236}">
                <a16:creationId xmlns:a16="http://schemas.microsoft.com/office/drawing/2014/main" id="{73556FD5-E220-4311-8D2D-11FB9D5D9C0C}"/>
              </a:ext>
            </a:extLst>
          </p:cNvPr>
          <p:cNvPicPr>
            <a:picLocks noChangeAspect="1"/>
          </p:cNvPicPr>
          <p:nvPr/>
        </p:nvPicPr>
        <p:blipFill>
          <a:blip r:embed="rId3"/>
          <a:stretch>
            <a:fillRect/>
          </a:stretch>
        </p:blipFill>
        <p:spPr>
          <a:xfrm>
            <a:off x="2511192" y="2511415"/>
            <a:ext cx="7029734" cy="2409422"/>
          </a:xfrm>
          <a:prstGeom prst="rect">
            <a:avLst/>
          </a:prstGeom>
        </p:spPr>
      </p:pic>
    </p:spTree>
    <p:extLst>
      <p:ext uri="{BB962C8B-B14F-4D97-AF65-F5344CB8AC3E}">
        <p14:creationId xmlns:p14="http://schemas.microsoft.com/office/powerpoint/2010/main" val="375144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06477" y="2053641"/>
            <a:ext cx="4768646" cy="2760098"/>
          </a:xfrm>
        </p:spPr>
        <p:txBody>
          <a:bodyPr>
            <a:normAutofit/>
          </a:bodyPr>
          <a:lstStyle/>
          <a:p>
            <a:r>
              <a:rPr lang="en-US" dirty="0">
                <a:solidFill>
                  <a:srgbClr val="FFFFFF"/>
                </a:solidFill>
              </a:rPr>
              <a:t>Contents,</a:t>
            </a:r>
            <a:br>
              <a:rPr lang="en-US" dirty="0">
                <a:solidFill>
                  <a:srgbClr val="FFFFFF"/>
                </a:solidFill>
              </a:rPr>
            </a:br>
            <a:r>
              <a:rPr lang="en-US" dirty="0">
                <a:solidFill>
                  <a:srgbClr val="FFFFFF"/>
                </a:solidFill>
              </a:rPr>
              <a:t>Goals &amp; Objectives</a:t>
            </a:r>
          </a:p>
        </p:txBody>
      </p:sp>
      <p:sp>
        <p:nvSpPr>
          <p:cNvPr id="3" name="Content Placeholder 2"/>
          <p:cNvSpPr>
            <a:spLocks noGrp="1"/>
          </p:cNvSpPr>
          <p:nvPr>
            <p:ph type="body" idx="1"/>
          </p:nvPr>
        </p:nvSpPr>
        <p:spPr>
          <a:xfrm>
            <a:off x="6090574" y="801866"/>
            <a:ext cx="5737632" cy="5230634"/>
          </a:xfrm>
        </p:spPr>
        <p:txBody>
          <a:bodyPr anchor="ctr">
            <a:normAutofit/>
          </a:bodyPr>
          <a:lstStyle/>
          <a:p>
            <a:pPr marL="0" indent="0">
              <a:buNone/>
            </a:pPr>
            <a:r>
              <a:rPr lang="en-US" sz="2400" dirty="0">
                <a:solidFill>
                  <a:srgbClr val="000000"/>
                </a:solidFill>
              </a:rPr>
              <a:t>Local Anesthetics </a:t>
            </a:r>
          </a:p>
          <a:p>
            <a:pPr lvl="1"/>
            <a:r>
              <a:rPr lang="en-US" sz="2000" dirty="0">
                <a:solidFill>
                  <a:srgbClr val="000000"/>
                </a:solidFill>
              </a:rPr>
              <a:t>Mechanism of action</a:t>
            </a:r>
          </a:p>
          <a:p>
            <a:pPr lvl="1"/>
            <a:r>
              <a:rPr lang="en-US" sz="2000" dirty="0">
                <a:solidFill>
                  <a:srgbClr val="000000"/>
                </a:solidFill>
              </a:rPr>
              <a:t>Hypersensitivity and Toxicity </a:t>
            </a:r>
          </a:p>
          <a:p>
            <a:r>
              <a:rPr lang="en-US" sz="2400" dirty="0">
                <a:solidFill>
                  <a:srgbClr val="000000"/>
                </a:solidFill>
              </a:rPr>
              <a:t>Nerve anatomy &amp; injury</a:t>
            </a:r>
          </a:p>
          <a:p>
            <a:r>
              <a:rPr lang="en-US" sz="2400" dirty="0">
                <a:solidFill>
                  <a:srgbClr val="000000"/>
                </a:solidFill>
              </a:rPr>
              <a:t>Common local anesthetics and adjuvants</a:t>
            </a:r>
          </a:p>
          <a:p>
            <a:r>
              <a:rPr lang="en-US" sz="2400" dirty="0">
                <a:solidFill>
                  <a:srgbClr val="000000"/>
                </a:solidFill>
              </a:rPr>
              <a:t>Block equipment</a:t>
            </a:r>
          </a:p>
          <a:p>
            <a:r>
              <a:rPr lang="en-US" sz="2400" dirty="0">
                <a:solidFill>
                  <a:srgbClr val="000000"/>
                </a:solidFill>
              </a:rPr>
              <a:t>Upper extremity nerve blocks</a:t>
            </a:r>
          </a:p>
          <a:p>
            <a:r>
              <a:rPr lang="en-US" sz="2400" dirty="0">
                <a:solidFill>
                  <a:srgbClr val="000000"/>
                </a:solidFill>
              </a:rPr>
              <a:t>Lower extremity nerve blocks</a:t>
            </a:r>
          </a:p>
          <a:p>
            <a:r>
              <a:rPr lang="en-US" sz="2400" dirty="0">
                <a:solidFill>
                  <a:srgbClr val="000000"/>
                </a:solidFill>
              </a:rPr>
              <a:t>Side effects and benefits of blocks</a:t>
            </a:r>
          </a:p>
        </p:txBody>
      </p:sp>
    </p:spTree>
    <p:extLst>
      <p:ext uri="{BB962C8B-B14F-4D97-AF65-F5344CB8AC3E}">
        <p14:creationId xmlns:p14="http://schemas.microsoft.com/office/powerpoint/2010/main" val="9500822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36429" y="131791"/>
            <a:ext cx="7474172" cy="1325563"/>
          </a:xfrm>
        </p:spPr>
        <p:txBody>
          <a:bodyPr>
            <a:normAutofit/>
          </a:bodyPr>
          <a:lstStyle/>
          <a:p>
            <a:r>
              <a:rPr lang="en-US" dirty="0"/>
              <a:t>Monitoring for  Nerve Blocks</a:t>
            </a:r>
          </a:p>
        </p:txBody>
      </p:sp>
      <p:sp>
        <p:nvSpPr>
          <p:cNvPr id="18" name="Rectangle 17">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2A4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359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1D4E2CED-C3FD-4E39-9A67-8B65D4C6022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610601" y="1973396"/>
            <a:ext cx="3581399" cy="3178492"/>
          </a:xfrm>
          <a:prstGeom prst="rect">
            <a:avLst/>
          </a:prstGeom>
        </p:spPr>
      </p:pic>
      <p:sp>
        <p:nvSpPr>
          <p:cNvPr id="3" name="Content Placeholder 2"/>
          <p:cNvSpPr>
            <a:spLocks noGrp="1"/>
          </p:cNvSpPr>
          <p:nvPr>
            <p:ph idx="1"/>
          </p:nvPr>
        </p:nvSpPr>
        <p:spPr>
          <a:xfrm>
            <a:off x="130125" y="1457354"/>
            <a:ext cx="8785275" cy="5268855"/>
          </a:xfrm>
        </p:spPr>
        <p:txBody>
          <a:bodyPr anchor="ctr">
            <a:normAutofit/>
          </a:bodyPr>
          <a:lstStyle/>
          <a:p>
            <a:r>
              <a:rPr lang="en-US" sz="1800" dirty="0"/>
              <a:t>Monitors in the medical practice assess specific physiologic data and warn the clinician of impending harm. (We’re talking about monitoring for nerve damage and safe blocks)</a:t>
            </a:r>
          </a:p>
          <a:p>
            <a:r>
              <a:rPr lang="en-US" sz="1800" dirty="0"/>
              <a:t>For Nerve Blocks, options include: stimulation, ultrasonography, and injection pressure. </a:t>
            </a:r>
          </a:p>
          <a:p>
            <a:r>
              <a:rPr lang="en-US" sz="1800" dirty="0"/>
              <a:t>Each has its own distinct set of both advantages and limitations and each is best used in an additive, complementary fashion to minimize the potential for patient injury. </a:t>
            </a:r>
          </a:p>
          <a:p>
            <a:r>
              <a:rPr lang="en-US" sz="1800" u="sng" dirty="0"/>
              <a:t>Nerve Stimulator</a:t>
            </a:r>
            <a:r>
              <a:rPr lang="en-US" sz="1800" dirty="0"/>
              <a:t>: When local anesthetic was injected at currents between 0.3 and 0.5 mA, the resulting nerve tissue showed no signs of an inflammatory process, whereas injections at less than 0.2 mA resulted in lymphocytic and granulocytic infiltration in 50% of the nerves. </a:t>
            </a:r>
          </a:p>
          <a:p>
            <a:r>
              <a:rPr lang="en-US" sz="1800" u="sng" dirty="0"/>
              <a:t>Ultrasound:</a:t>
            </a:r>
            <a:r>
              <a:rPr lang="en-US" sz="1800" dirty="0"/>
              <a:t> revolutionized the practice of regional anesthesia and allowed a substantial evolution of the subspecialty from an art practiced by a few to a science that is more reproducible.</a:t>
            </a:r>
          </a:p>
          <a:p>
            <a:r>
              <a:rPr lang="en-US" sz="1800" u="sng" dirty="0"/>
              <a:t>Injection Pressure</a:t>
            </a:r>
            <a:r>
              <a:rPr lang="en-US" sz="1800" dirty="0"/>
              <a:t>: When the pressure in the system approaches 15 psi without the ability to commence flow of injectate, this high opening injection pressure may signal a dangerous needle-nerve relationship or needle placement in wrong tissue plane. Therefore, the injection should be halted and needle position reevaluated.</a:t>
            </a:r>
          </a:p>
        </p:txBody>
      </p:sp>
    </p:spTree>
    <p:extLst>
      <p:ext uri="{BB962C8B-B14F-4D97-AF65-F5344CB8AC3E}">
        <p14:creationId xmlns:p14="http://schemas.microsoft.com/office/powerpoint/2010/main" val="26111669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11015" y="2053641"/>
            <a:ext cx="4098225" cy="2760098"/>
          </a:xfrm>
        </p:spPr>
        <p:txBody>
          <a:bodyPr>
            <a:normAutofit/>
          </a:bodyPr>
          <a:lstStyle/>
          <a:p>
            <a:r>
              <a:rPr lang="en-US" dirty="0">
                <a:solidFill>
                  <a:srgbClr val="FFFFFF"/>
                </a:solidFill>
              </a:rPr>
              <a:t>Documentation and Consent</a:t>
            </a:r>
          </a:p>
        </p:txBody>
      </p:sp>
      <p:graphicFrame>
        <p:nvGraphicFramePr>
          <p:cNvPr id="5" name="Content Placeholder 4">
            <a:extLst>
              <a:ext uri="{FF2B5EF4-FFF2-40B4-BE49-F238E27FC236}">
                <a16:creationId xmlns:a16="http://schemas.microsoft.com/office/drawing/2014/main" id="{2C2B0B79-800E-4D67-A5EE-282F45307120}"/>
              </a:ext>
            </a:extLst>
          </p:cNvPr>
          <p:cNvGraphicFramePr>
            <a:graphicFrameLocks noGrp="1"/>
          </p:cNvGraphicFramePr>
          <p:nvPr>
            <p:ph idx="1"/>
            <p:extLst>
              <p:ext uri="{D42A27DB-BD31-4B8C-83A1-F6EECF244321}">
                <p14:modId xmlns:p14="http://schemas.microsoft.com/office/powerpoint/2010/main" val="1220649097"/>
              </p:ext>
            </p:extLst>
          </p:nvPr>
        </p:nvGraphicFramePr>
        <p:xfrm>
          <a:off x="5589639" y="870155"/>
          <a:ext cx="6318084" cy="4970208"/>
        </p:xfrm>
        <a:graphic>
          <a:graphicData uri="http://schemas.openxmlformats.org/drawingml/2006/table">
            <a:tbl>
              <a:tblPr/>
              <a:tblGrid>
                <a:gridCol w="3159042">
                  <a:extLst>
                    <a:ext uri="{9D8B030D-6E8A-4147-A177-3AD203B41FA5}">
                      <a16:colId xmlns:a16="http://schemas.microsoft.com/office/drawing/2014/main" val="2476212945"/>
                    </a:ext>
                  </a:extLst>
                </a:gridCol>
                <a:gridCol w="3159042">
                  <a:extLst>
                    <a:ext uri="{9D8B030D-6E8A-4147-A177-3AD203B41FA5}">
                      <a16:colId xmlns:a16="http://schemas.microsoft.com/office/drawing/2014/main" val="2966596539"/>
                    </a:ext>
                  </a:extLst>
                </a:gridCol>
              </a:tblGrid>
              <a:tr h="579872">
                <a:tc>
                  <a:txBody>
                    <a:bodyPr/>
                    <a:lstStyle/>
                    <a:p>
                      <a:pPr algn="l" fontAlgn="ctr"/>
                      <a:r>
                        <a:rPr lang="en-US" sz="1300" b="1" dirty="0">
                          <a:solidFill>
                            <a:srgbClr val="FFFFFF"/>
                          </a:solidFill>
                          <a:effectLst/>
                        </a:rPr>
                        <a:t>Useful Features of a Peripheral Nerve Block Procedure Note</a:t>
                      </a:r>
                    </a:p>
                  </a:txBody>
                  <a:tcPr marL="54068" marR="54068" marT="54068" marB="54068" anchor="ctr">
                    <a:lnL>
                      <a:noFill/>
                    </a:lnL>
                    <a:lnR>
                      <a:noFill/>
                    </a:lnR>
                    <a:lnT>
                      <a:noFill/>
                    </a:lnT>
                    <a:lnB w="9525" cap="flat" cmpd="sng" algn="ctr">
                      <a:solidFill>
                        <a:srgbClr val="DDDDDD"/>
                      </a:solidFill>
                      <a:prstDash val="solid"/>
                      <a:round/>
                      <a:headEnd type="none" w="med" len="med"/>
                      <a:tailEnd type="none" w="med" len="med"/>
                    </a:lnB>
                    <a:solidFill>
                      <a:srgbClr val="C4112F"/>
                    </a:solidFill>
                  </a:tcPr>
                </a:tc>
                <a:tc>
                  <a:txBody>
                    <a:bodyPr/>
                    <a:lstStyle/>
                    <a:p>
                      <a:pPr algn="l" fontAlgn="ctr"/>
                      <a:r>
                        <a:rPr lang="en-US" sz="1300" b="1" dirty="0">
                          <a:solidFill>
                            <a:srgbClr val="FFFFFF"/>
                          </a:solidFill>
                          <a:effectLst/>
                        </a:rPr>
                        <a:t>Example</a:t>
                      </a:r>
                    </a:p>
                  </a:txBody>
                  <a:tcPr marL="54068" marR="54068" marT="54068" marB="54068" anchor="ctr">
                    <a:lnL>
                      <a:noFill/>
                    </a:lnL>
                    <a:lnR>
                      <a:noFill/>
                    </a:lnR>
                    <a:lnT>
                      <a:noFill/>
                    </a:lnT>
                    <a:lnB w="9525" cap="flat" cmpd="sng" algn="ctr">
                      <a:solidFill>
                        <a:srgbClr val="DDDDDD"/>
                      </a:solidFill>
                      <a:prstDash val="solid"/>
                      <a:round/>
                      <a:headEnd type="none" w="med" len="med"/>
                      <a:tailEnd type="none" w="med" len="med"/>
                    </a:lnB>
                    <a:solidFill>
                      <a:srgbClr val="C4112F"/>
                    </a:solidFill>
                  </a:tcPr>
                </a:tc>
                <a:extLst>
                  <a:ext uri="{0D108BD9-81ED-4DB2-BD59-A6C34878D82A}">
                    <a16:rowId xmlns:a16="http://schemas.microsoft.com/office/drawing/2014/main" val="883036454"/>
                  </a:ext>
                </a:extLst>
              </a:tr>
              <a:tr h="807648">
                <a:tc>
                  <a:txBody>
                    <a:bodyPr/>
                    <a:lstStyle/>
                    <a:p>
                      <a:pPr algn="l" fontAlgn="t"/>
                      <a:r>
                        <a:rPr lang="en-US" sz="1300" dirty="0">
                          <a:effectLst/>
                        </a:rPr>
                        <a:t>Elements that guide the practitioner to meet a given standard of care</a:t>
                      </a:r>
                    </a:p>
                  </a:txBody>
                  <a:tcPr marL="54068" marR="54068" marT="54068" marB="5406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fontAlgn="t"/>
                      <a:r>
                        <a:rPr lang="en-US" sz="1300" dirty="0">
                          <a:effectLst/>
                        </a:rPr>
                        <a:t>A space to indicate the use of epinephrine in the local anesthetic solution or if none was used, why not</a:t>
                      </a:r>
                    </a:p>
                  </a:txBody>
                  <a:tcPr marL="54068" marR="54068" marT="54068" marB="5406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219518741"/>
                  </a:ext>
                </a:extLst>
              </a:tr>
              <a:tr h="579872">
                <a:tc>
                  <a:txBody>
                    <a:bodyPr/>
                    <a:lstStyle/>
                    <a:p>
                      <a:pPr algn="l" fontAlgn="t"/>
                      <a:r>
                        <a:rPr lang="en-US" sz="1300" dirty="0">
                          <a:effectLst/>
                        </a:rPr>
                        <a:t>A compromise between efficiency and ability to individualize</a:t>
                      </a:r>
                    </a:p>
                  </a:txBody>
                  <a:tcPr marL="54068" marR="54068" marT="54068" marB="5406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l" fontAlgn="t"/>
                      <a:r>
                        <a:rPr lang="en-US" sz="1300" dirty="0">
                          <a:effectLst/>
                        </a:rPr>
                        <a:t>Information recorded using both tick boxes and blank line spaces</a:t>
                      </a:r>
                    </a:p>
                  </a:txBody>
                  <a:tcPr marL="54068" marR="54068" marT="54068" marB="5406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527315547"/>
                  </a:ext>
                </a:extLst>
              </a:tr>
              <a:tr h="579872">
                <a:tc>
                  <a:txBody>
                    <a:bodyPr/>
                    <a:lstStyle/>
                    <a:p>
                      <a:pPr algn="l" fontAlgn="t"/>
                      <a:r>
                        <a:rPr lang="en-US" sz="1300" dirty="0">
                          <a:effectLst/>
                        </a:rPr>
                        <a:t>Documentation to safeguard against common medicolegal challenges</a:t>
                      </a:r>
                    </a:p>
                  </a:txBody>
                  <a:tcPr marL="54068" marR="54068" marT="54068" marB="5406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fontAlgn="t"/>
                      <a:r>
                        <a:rPr lang="en-US" sz="1300" dirty="0">
                          <a:effectLst/>
                        </a:rPr>
                        <a:t>Practitioner must indicate patient’s level of consciousness</a:t>
                      </a:r>
                    </a:p>
                  </a:txBody>
                  <a:tcPr marL="54068" marR="54068" marT="54068" marB="5406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844985061"/>
                  </a:ext>
                </a:extLst>
              </a:tr>
              <a:tr h="807648">
                <a:tc>
                  <a:txBody>
                    <a:bodyPr/>
                    <a:lstStyle/>
                    <a:p>
                      <a:pPr algn="l" fontAlgn="t"/>
                      <a:r>
                        <a:rPr lang="en-US" sz="1300" dirty="0">
                          <a:effectLst/>
                        </a:rPr>
                        <a:t>Documentation of compliance with regulatory agencies (ex. Joint Commission)</a:t>
                      </a:r>
                    </a:p>
                  </a:txBody>
                  <a:tcPr marL="54068" marR="54068" marT="54068" marB="5406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3F3F3"/>
                    </a:solidFill>
                  </a:tcPr>
                </a:tc>
                <a:tc>
                  <a:txBody>
                    <a:bodyPr/>
                    <a:lstStyle/>
                    <a:p>
                      <a:pPr algn="l" fontAlgn="t"/>
                      <a:r>
                        <a:rPr lang="en-US" sz="1300" dirty="0">
                          <a:effectLst/>
                        </a:rPr>
                        <a:t>Tick boxes indicate laterality</a:t>
                      </a:r>
                    </a:p>
                  </a:txBody>
                  <a:tcPr marL="54068" marR="54068" marT="54068" marB="5406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3F3F3"/>
                    </a:solidFill>
                  </a:tcPr>
                </a:tc>
                <a:extLst>
                  <a:ext uri="{0D108BD9-81ED-4DB2-BD59-A6C34878D82A}">
                    <a16:rowId xmlns:a16="http://schemas.microsoft.com/office/drawing/2014/main" val="998918431"/>
                  </a:ext>
                </a:extLst>
              </a:tr>
              <a:tr h="807648">
                <a:tc>
                  <a:txBody>
                    <a:bodyPr/>
                    <a:lstStyle/>
                    <a:p>
                      <a:pPr algn="l" fontAlgn="t"/>
                      <a:r>
                        <a:rPr lang="en-US" sz="1300" dirty="0">
                          <a:effectLst/>
                        </a:rPr>
                        <a:t>Elements to facilitate successful billing</a:t>
                      </a:r>
                    </a:p>
                  </a:txBody>
                  <a:tcPr marL="54068" marR="54068" marT="54068" marB="5406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fontAlgn="t"/>
                      <a:r>
                        <a:rPr lang="en-US" sz="1300" dirty="0">
                          <a:effectLst/>
                        </a:rPr>
                        <a:t>Language required by many insurance companies indicating block specifically requested by surgeon</a:t>
                      </a:r>
                    </a:p>
                  </a:txBody>
                  <a:tcPr marL="54068" marR="54068" marT="54068" marB="5406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953702591"/>
                  </a:ext>
                </a:extLst>
              </a:tr>
              <a:tr h="807648">
                <a:tc>
                  <a:txBody>
                    <a:bodyPr/>
                    <a:lstStyle/>
                    <a:p>
                      <a:pPr algn="l" fontAlgn="t"/>
                      <a:r>
                        <a:rPr lang="en-US" sz="1300" dirty="0">
                          <a:effectLst/>
                        </a:rPr>
                        <a:t>Documentation of clinicians involved and in what capacity</a:t>
                      </a:r>
                    </a:p>
                  </a:txBody>
                  <a:tcPr marL="54068" marR="54068" marT="54068" marB="54068">
                    <a:lnL>
                      <a:noFill/>
                    </a:lnL>
                    <a:lnR>
                      <a:noFill/>
                    </a:lnR>
                    <a:lnT w="9525" cap="flat" cmpd="sng" algn="ctr">
                      <a:solidFill>
                        <a:srgbClr val="DDDDDD"/>
                      </a:solidFill>
                      <a:prstDash val="solid"/>
                      <a:round/>
                      <a:headEnd type="none" w="med" len="med"/>
                      <a:tailEnd type="none" w="med" len="med"/>
                    </a:lnT>
                    <a:lnB>
                      <a:noFill/>
                    </a:lnB>
                    <a:solidFill>
                      <a:srgbClr val="F9F9F9"/>
                    </a:solidFill>
                  </a:tcPr>
                </a:tc>
                <a:tc>
                  <a:txBody>
                    <a:bodyPr/>
                    <a:lstStyle/>
                    <a:p>
                      <a:pPr algn="l" fontAlgn="t"/>
                      <a:r>
                        <a:rPr lang="en-US" sz="1300" dirty="0">
                          <a:effectLst/>
                        </a:rPr>
                        <a:t>Was the attending the individual performing the block, or was he or she medically directing a resident?</a:t>
                      </a:r>
                    </a:p>
                  </a:txBody>
                  <a:tcPr marL="54068" marR="54068" marT="54068" marB="54068">
                    <a:lnL>
                      <a:noFill/>
                    </a:lnL>
                    <a:lnR>
                      <a:noFill/>
                    </a:lnR>
                    <a:lnT w="9525" cap="flat" cmpd="sng" algn="ctr">
                      <a:solidFill>
                        <a:srgbClr val="DDDDDD"/>
                      </a:solidFill>
                      <a:prstDash val="solid"/>
                      <a:round/>
                      <a:headEnd type="none" w="med" len="med"/>
                      <a:tailEnd type="none" w="med" len="med"/>
                    </a:lnT>
                    <a:lnB>
                      <a:noFill/>
                    </a:lnB>
                    <a:solidFill>
                      <a:srgbClr val="F9F9F9"/>
                    </a:solidFill>
                  </a:tcPr>
                </a:tc>
                <a:extLst>
                  <a:ext uri="{0D108BD9-81ED-4DB2-BD59-A6C34878D82A}">
                    <a16:rowId xmlns:a16="http://schemas.microsoft.com/office/drawing/2014/main" val="2025741812"/>
                  </a:ext>
                </a:extLst>
              </a:tr>
            </a:tbl>
          </a:graphicData>
        </a:graphic>
      </p:graphicFrame>
      <p:pic>
        <p:nvPicPr>
          <p:cNvPr id="7" name="Picture 6" descr="A screenshot of a cell phone&#10;&#10;Description automatically generated">
            <a:extLst>
              <a:ext uri="{FF2B5EF4-FFF2-40B4-BE49-F238E27FC236}">
                <a16:creationId xmlns:a16="http://schemas.microsoft.com/office/drawing/2014/main" id="{D8B4F41B-1620-4127-A22D-44CBCBBE28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5066" y="61186"/>
            <a:ext cx="7716117" cy="6796814"/>
          </a:xfrm>
          <a:prstGeom prst="rect">
            <a:avLst/>
          </a:prstGeom>
        </p:spPr>
      </p:pic>
    </p:spTree>
    <p:extLst>
      <p:ext uri="{BB962C8B-B14F-4D97-AF65-F5344CB8AC3E}">
        <p14:creationId xmlns:p14="http://schemas.microsoft.com/office/powerpoint/2010/main" val="396984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11015" y="2053641"/>
            <a:ext cx="4098225" cy="2760098"/>
          </a:xfrm>
        </p:spPr>
        <p:txBody>
          <a:bodyPr>
            <a:normAutofit/>
          </a:bodyPr>
          <a:lstStyle/>
          <a:p>
            <a:r>
              <a:rPr lang="en-US" dirty="0">
                <a:solidFill>
                  <a:srgbClr val="FFFFFF"/>
                </a:solidFill>
              </a:rPr>
              <a:t>Consent</a:t>
            </a:r>
          </a:p>
        </p:txBody>
      </p:sp>
      <p:sp>
        <p:nvSpPr>
          <p:cNvPr id="4" name="Content Placeholder 3">
            <a:extLst>
              <a:ext uri="{FF2B5EF4-FFF2-40B4-BE49-F238E27FC236}">
                <a16:creationId xmlns:a16="http://schemas.microsoft.com/office/drawing/2014/main" id="{27B9508B-18DB-454F-960E-45D0197DDB05}"/>
              </a:ext>
            </a:extLst>
          </p:cNvPr>
          <p:cNvSpPr>
            <a:spLocks noGrp="1"/>
          </p:cNvSpPr>
          <p:nvPr>
            <p:ph idx="1"/>
          </p:nvPr>
        </p:nvSpPr>
        <p:spPr>
          <a:xfrm>
            <a:off x="5193322" y="263769"/>
            <a:ext cx="6998677" cy="6330462"/>
          </a:xfrm>
        </p:spPr>
        <p:txBody>
          <a:bodyPr>
            <a:normAutofit/>
          </a:bodyPr>
          <a:lstStyle/>
          <a:p>
            <a:r>
              <a:rPr lang="en-US" dirty="0"/>
              <a:t>Documentation of informed consent is an important aspect of regional anesthesia practice. </a:t>
            </a:r>
          </a:p>
          <a:p>
            <a:r>
              <a:rPr lang="en-US" dirty="0"/>
              <a:t>Practice patterns vary widely on this issue, and specific written consent for nerve block procedures is often not obtained. </a:t>
            </a:r>
          </a:p>
          <a:p>
            <a:r>
              <a:rPr lang="en-US" dirty="0"/>
              <a:t>However, one may consider it important:	</a:t>
            </a:r>
          </a:p>
          <a:p>
            <a:pPr lvl="1"/>
            <a:r>
              <a:rPr lang="en-US" dirty="0"/>
              <a:t>Patients are often distracted and anxious on the day of surgery and studies have shown that a written record of the informed consent process improves patient recall of risks and benefits.</a:t>
            </a:r>
          </a:p>
          <a:p>
            <a:pPr lvl="1"/>
            <a:r>
              <a:rPr lang="en-US" dirty="0"/>
              <a:t>A written consent establishes that a discussion of risks and benefits occurred between the patient and the physician.</a:t>
            </a:r>
          </a:p>
          <a:p>
            <a:endParaRPr lang="en-US" dirty="0"/>
          </a:p>
        </p:txBody>
      </p:sp>
      <p:sp>
        <p:nvSpPr>
          <p:cNvPr id="8" name="Rectangle 7">
            <a:extLst>
              <a:ext uri="{FF2B5EF4-FFF2-40B4-BE49-F238E27FC236}">
                <a16:creationId xmlns:a16="http://schemas.microsoft.com/office/drawing/2014/main" id="{32980F7A-9007-4381-B8C9-686573B30FFA}"/>
              </a:ext>
            </a:extLst>
          </p:cNvPr>
          <p:cNvSpPr/>
          <p:nvPr/>
        </p:nvSpPr>
        <p:spPr>
          <a:xfrm>
            <a:off x="1870952" y="1492696"/>
            <a:ext cx="8255473" cy="3628104"/>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Table 5">
            <a:extLst>
              <a:ext uri="{FF2B5EF4-FFF2-40B4-BE49-F238E27FC236}">
                <a16:creationId xmlns:a16="http://schemas.microsoft.com/office/drawing/2014/main" id="{D982F0C0-700E-40EE-9C85-3663BD30A698}"/>
              </a:ext>
            </a:extLst>
          </p:cNvPr>
          <p:cNvGraphicFramePr>
            <a:graphicFrameLocks noGrp="1"/>
          </p:cNvGraphicFramePr>
          <p:nvPr>
            <p:extLst>
              <p:ext uri="{D42A27DB-BD31-4B8C-83A1-F6EECF244321}">
                <p14:modId xmlns:p14="http://schemas.microsoft.com/office/powerpoint/2010/main" val="3966645496"/>
              </p:ext>
            </p:extLst>
          </p:nvPr>
        </p:nvGraphicFramePr>
        <p:xfrm>
          <a:off x="2065575" y="1887256"/>
          <a:ext cx="7934210" cy="2872311"/>
        </p:xfrm>
        <a:graphic>
          <a:graphicData uri="http://schemas.openxmlformats.org/drawingml/2006/table">
            <a:tbl>
              <a:tblPr/>
              <a:tblGrid>
                <a:gridCol w="7934210">
                  <a:extLst>
                    <a:ext uri="{9D8B030D-6E8A-4147-A177-3AD203B41FA5}">
                      <a16:colId xmlns:a16="http://schemas.microsoft.com/office/drawing/2014/main" val="1629650238"/>
                    </a:ext>
                  </a:extLst>
                </a:gridCol>
              </a:tblGrid>
              <a:tr h="484486">
                <a:tc>
                  <a:txBody>
                    <a:bodyPr/>
                    <a:lstStyle/>
                    <a:p>
                      <a:pPr algn="l" fontAlgn="ctr"/>
                      <a:r>
                        <a:rPr lang="en-US" b="1" dirty="0">
                          <a:solidFill>
                            <a:srgbClr val="FFFFFF"/>
                          </a:solidFill>
                          <a:effectLst/>
                        </a:rPr>
                        <a:t>Suggestions for improving the consent process.</a:t>
                      </a:r>
                    </a:p>
                  </a:txBody>
                  <a:tcPr marL="76200" marR="76200" marT="76200" marB="76200" anchor="ctr">
                    <a:lnL>
                      <a:noFill/>
                    </a:lnL>
                    <a:lnR>
                      <a:noFill/>
                    </a:lnR>
                    <a:lnT>
                      <a:noFill/>
                    </a:lnT>
                    <a:lnB w="9525" cap="flat" cmpd="sng" algn="ctr">
                      <a:solidFill>
                        <a:srgbClr val="DDDDDD"/>
                      </a:solidFill>
                      <a:prstDash val="solid"/>
                      <a:round/>
                      <a:headEnd type="none" w="med" len="med"/>
                      <a:tailEnd type="none" w="med" len="med"/>
                    </a:lnB>
                    <a:solidFill>
                      <a:srgbClr val="C4112F"/>
                    </a:solidFill>
                  </a:tcPr>
                </a:tc>
                <a:extLst>
                  <a:ext uri="{0D108BD9-81ED-4DB2-BD59-A6C34878D82A}">
                    <a16:rowId xmlns:a16="http://schemas.microsoft.com/office/drawing/2014/main" val="3044246061"/>
                  </a:ext>
                </a:extLst>
              </a:tr>
              <a:tr h="795942">
                <a:tc>
                  <a:txBody>
                    <a:bodyPr/>
                    <a:lstStyle/>
                    <a:p>
                      <a:pPr algn="l" fontAlgn="t"/>
                      <a:r>
                        <a:rPr lang="en-US" dirty="0">
                          <a:effectLst/>
                        </a:rPr>
                        <a:t>Be brief. A simple, short explanation helps recall of the risks and benefits more than lengthy paragraphs.</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4032892931"/>
                  </a:ext>
                </a:extLst>
              </a:tr>
              <a:tr h="1107397">
                <a:tc>
                  <a:txBody>
                    <a:bodyPr/>
                    <a:lstStyle/>
                    <a:p>
                      <a:pPr algn="l" fontAlgn="t"/>
                      <a:r>
                        <a:rPr lang="en-US" dirty="0">
                          <a:effectLst/>
                        </a:rPr>
                        <a:t>Include not only serious and major risks but also benefits and expected results of the proposed regional anesthetic procedure. It is difficult for patients to make an informed choice if only risks are discussed.</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2190318056"/>
                  </a:ext>
                </a:extLst>
              </a:tr>
              <a:tr h="484486">
                <a:tc>
                  <a:txBody>
                    <a:bodyPr/>
                    <a:lstStyle/>
                    <a:p>
                      <a:pPr algn="l" fontAlgn="t"/>
                      <a:r>
                        <a:rPr lang="en-US" dirty="0">
                          <a:effectLst/>
                        </a:rPr>
                        <a:t>Use the consent process as a means to educate the patient simultaneously.</a:t>
                      </a:r>
                    </a:p>
                  </a:txBody>
                  <a:tcPr marL="76200" marR="76200" marT="76200" marB="76200">
                    <a:lnL>
                      <a:noFill/>
                    </a:lnL>
                    <a:lnR>
                      <a:noFill/>
                    </a:lnR>
                    <a:lnT w="9525" cap="flat" cmpd="sng" algn="ctr">
                      <a:solidFill>
                        <a:srgbClr val="DDDDDD"/>
                      </a:solidFill>
                      <a:prstDash val="solid"/>
                      <a:round/>
                      <a:headEnd type="none" w="med" len="med"/>
                      <a:tailEnd type="none" w="med" len="med"/>
                    </a:lnT>
                    <a:lnB>
                      <a:noFill/>
                    </a:lnB>
                  </a:tcPr>
                </a:tc>
                <a:extLst>
                  <a:ext uri="{0D108BD9-81ED-4DB2-BD59-A6C34878D82A}">
                    <a16:rowId xmlns:a16="http://schemas.microsoft.com/office/drawing/2014/main" val="1645956923"/>
                  </a:ext>
                </a:extLst>
              </a:tr>
            </a:tbl>
          </a:graphicData>
        </a:graphic>
      </p:graphicFrame>
    </p:spTree>
    <p:extLst>
      <p:ext uri="{BB962C8B-B14F-4D97-AF65-F5344CB8AC3E}">
        <p14:creationId xmlns:p14="http://schemas.microsoft.com/office/powerpoint/2010/main" val="48949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40079" y="2053641"/>
            <a:ext cx="3669161" cy="2760098"/>
          </a:xfrm>
        </p:spPr>
        <p:txBody>
          <a:bodyPr>
            <a:normAutofit/>
          </a:bodyPr>
          <a:lstStyle/>
          <a:p>
            <a:r>
              <a:rPr lang="en-US" dirty="0">
                <a:solidFill>
                  <a:srgbClr val="FFFFFF"/>
                </a:solidFill>
              </a:rPr>
              <a:t>Patients with Neurological Diseases</a:t>
            </a:r>
          </a:p>
        </p:txBody>
      </p:sp>
      <p:sp>
        <p:nvSpPr>
          <p:cNvPr id="3" name="Content Placeholder 2"/>
          <p:cNvSpPr>
            <a:spLocks noGrp="1"/>
          </p:cNvSpPr>
          <p:nvPr>
            <p:ph idx="1"/>
          </p:nvPr>
        </p:nvSpPr>
        <p:spPr>
          <a:xfrm>
            <a:off x="6090574" y="801866"/>
            <a:ext cx="5306084" cy="5230634"/>
          </a:xfrm>
        </p:spPr>
        <p:txBody>
          <a:bodyPr anchor="ctr">
            <a:normAutofit fontScale="70000" lnSpcReduction="20000"/>
          </a:bodyPr>
          <a:lstStyle/>
          <a:p>
            <a:r>
              <a:rPr lang="en-US" dirty="0"/>
              <a:t>Patients with preexisting neurologic disease present a unique challenge to the anesthesiologist who is contemplating a regional anesthetic technique. </a:t>
            </a:r>
          </a:p>
          <a:p>
            <a:r>
              <a:rPr lang="en-US" dirty="0"/>
              <a:t>A thorough preoperative assessment is vital in order to establish the patient’s baseline neurologic status. Anesthesia providers should be aware of the risk factors for postoperative neurologic complications during their selection of suitable candidates for a central or peripheral block and adapt their technique to minimize these risks as much as possible.</a:t>
            </a:r>
          </a:p>
          <a:p>
            <a:r>
              <a:rPr lang="en-US" dirty="0"/>
              <a:t>Most preexisting neurologic disorders are not absolute contraindications to regional anesthesia, the decision to proceed with a regional technique should be made on an individual, case-by-case basis as select patients may benefit from a regional anesthetic technique compared to other anesthetic or analgesic options.</a:t>
            </a:r>
          </a:p>
          <a:p>
            <a:r>
              <a:rPr lang="en-US" dirty="0"/>
              <a:t>Also, as always, have a discussion with your surgeon.</a:t>
            </a:r>
          </a:p>
          <a:p>
            <a:endParaRPr sz="2400" dirty="0">
              <a:solidFill>
                <a:srgbClr val="000000"/>
              </a:solidFill>
            </a:endParaRPr>
          </a:p>
        </p:txBody>
      </p:sp>
    </p:spTree>
    <p:extLst>
      <p:ext uri="{BB962C8B-B14F-4D97-AF65-F5344CB8AC3E}">
        <p14:creationId xmlns:p14="http://schemas.microsoft.com/office/powerpoint/2010/main" val="22808187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0" y="2048951"/>
            <a:ext cx="4958861" cy="2760098"/>
          </a:xfrm>
        </p:spPr>
        <p:txBody>
          <a:bodyPr>
            <a:normAutofit fontScale="90000"/>
          </a:bodyPr>
          <a:lstStyle/>
          <a:p>
            <a:r>
              <a:rPr lang="en-US" dirty="0">
                <a:solidFill>
                  <a:srgbClr val="FFFFFF"/>
                </a:solidFill>
              </a:rPr>
              <a:t>Patients on Blood Thinners</a:t>
            </a:r>
            <a:br>
              <a:rPr lang="en-US" dirty="0">
                <a:solidFill>
                  <a:srgbClr val="FFFFFF"/>
                </a:solidFill>
              </a:rPr>
            </a:br>
            <a:br>
              <a:rPr lang="en-US" dirty="0">
                <a:solidFill>
                  <a:srgbClr val="FFFFFF"/>
                </a:solidFill>
              </a:rPr>
            </a:br>
            <a:r>
              <a:rPr lang="en-US" dirty="0"/>
              <a:t>"ASRA Coags Pain" app</a:t>
            </a:r>
            <a:endParaRPr lang="en-US" dirty="0">
              <a:solidFill>
                <a:srgbClr val="FFFFFF"/>
              </a:solidFill>
            </a:endParaRPr>
          </a:p>
        </p:txBody>
      </p:sp>
      <p:sp>
        <p:nvSpPr>
          <p:cNvPr id="3" name="Content Placeholder 2"/>
          <p:cNvSpPr>
            <a:spLocks noGrp="1"/>
          </p:cNvSpPr>
          <p:nvPr>
            <p:ph idx="1"/>
          </p:nvPr>
        </p:nvSpPr>
        <p:spPr>
          <a:xfrm>
            <a:off x="6092373" y="954266"/>
            <a:ext cx="5306084" cy="5230634"/>
          </a:xfrm>
        </p:spPr>
        <p:txBody>
          <a:bodyPr anchor="ctr">
            <a:normAutofit fontScale="92500" lnSpcReduction="10000"/>
          </a:bodyPr>
          <a:lstStyle/>
          <a:p>
            <a:r>
              <a:rPr lang="en-US" dirty="0"/>
              <a:t>NYSORA Tips</a:t>
            </a:r>
          </a:p>
          <a:p>
            <a:r>
              <a:rPr lang="en-US" dirty="0"/>
              <a:t>“It is probably safe to do neuraxial and regional anesthesia procedures in patients on </a:t>
            </a:r>
            <a:r>
              <a:rPr lang="en-US" b="1" dirty="0"/>
              <a:t>aspirin</a:t>
            </a:r>
            <a:r>
              <a:rPr lang="en-US" dirty="0"/>
              <a:t> and </a:t>
            </a:r>
            <a:r>
              <a:rPr lang="en-US" b="1" dirty="0"/>
              <a:t>NSAIDs</a:t>
            </a:r>
            <a:r>
              <a:rPr lang="en-US" dirty="0"/>
              <a:t>.</a:t>
            </a:r>
          </a:p>
          <a:p>
            <a:r>
              <a:rPr lang="en-US" dirty="0"/>
              <a:t>The risk factors for increased bleeding and spinal hematoma include the patient’s intake of </a:t>
            </a:r>
            <a:r>
              <a:rPr lang="en-US" b="1" dirty="0"/>
              <a:t>several antiplatelet drugs </a:t>
            </a:r>
            <a:r>
              <a:rPr lang="en-US" dirty="0"/>
              <a:t>and making </a:t>
            </a:r>
            <a:r>
              <a:rPr lang="en-US" b="1" dirty="0"/>
              <a:t>multiple attempts</a:t>
            </a:r>
            <a:r>
              <a:rPr lang="en-US" dirty="0"/>
              <a:t>.</a:t>
            </a:r>
          </a:p>
          <a:p>
            <a:r>
              <a:rPr lang="en-US" dirty="0"/>
              <a:t>The guidelines on </a:t>
            </a:r>
            <a:r>
              <a:rPr lang="en-US" b="1" dirty="0"/>
              <a:t>interventional</a:t>
            </a:r>
            <a:r>
              <a:rPr lang="en-US" dirty="0"/>
              <a:t> </a:t>
            </a:r>
            <a:r>
              <a:rPr lang="en-US" b="1" dirty="0"/>
              <a:t>pain procedures </a:t>
            </a:r>
            <a:r>
              <a:rPr lang="en-US" dirty="0"/>
              <a:t>in patients on antiplatelet and anticoagulant medications are more restrictive than the ones on regional anesthesia.”</a:t>
            </a:r>
          </a:p>
          <a:p>
            <a:endParaRPr sz="2400" dirty="0">
              <a:solidFill>
                <a:srgbClr val="000000"/>
              </a:solidFill>
            </a:endParaRPr>
          </a:p>
        </p:txBody>
      </p:sp>
    </p:spTree>
    <p:extLst>
      <p:ext uri="{BB962C8B-B14F-4D97-AF65-F5344CB8AC3E}">
        <p14:creationId xmlns:p14="http://schemas.microsoft.com/office/powerpoint/2010/main" val="34467166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40079" y="2053641"/>
            <a:ext cx="3669161" cy="2760098"/>
          </a:xfrm>
        </p:spPr>
        <p:txBody>
          <a:bodyPr>
            <a:normAutofit/>
          </a:bodyPr>
          <a:lstStyle/>
          <a:p>
            <a:r>
              <a:rPr lang="en-US" dirty="0">
                <a:solidFill>
                  <a:srgbClr val="FFFFFF"/>
                </a:solidFill>
              </a:rPr>
              <a:t>Different Types of Nerve Blocks</a:t>
            </a:r>
          </a:p>
        </p:txBody>
      </p:sp>
      <p:graphicFrame>
        <p:nvGraphicFramePr>
          <p:cNvPr id="8" name="Content Placeholder 7">
            <a:extLst>
              <a:ext uri="{FF2B5EF4-FFF2-40B4-BE49-F238E27FC236}">
                <a16:creationId xmlns:a16="http://schemas.microsoft.com/office/drawing/2014/main" id="{0E80DFC7-1619-46BE-B8FA-C19196BA0F32}"/>
              </a:ext>
            </a:extLst>
          </p:cNvPr>
          <p:cNvGraphicFramePr>
            <a:graphicFrameLocks noGrp="1"/>
          </p:cNvGraphicFramePr>
          <p:nvPr>
            <p:ph idx="1"/>
            <p:extLst>
              <p:ext uri="{D42A27DB-BD31-4B8C-83A1-F6EECF244321}">
                <p14:modId xmlns:p14="http://schemas.microsoft.com/office/powerpoint/2010/main" val="1660912263"/>
              </p:ext>
            </p:extLst>
          </p:nvPr>
        </p:nvGraphicFramePr>
        <p:xfrm>
          <a:off x="6280150" y="87826"/>
          <a:ext cx="5305425" cy="3136017"/>
        </p:xfrm>
        <a:graphic>
          <a:graphicData uri="http://schemas.openxmlformats.org/drawingml/2006/table">
            <a:tbl>
              <a:tblPr/>
              <a:tblGrid>
                <a:gridCol w="1768475">
                  <a:extLst>
                    <a:ext uri="{9D8B030D-6E8A-4147-A177-3AD203B41FA5}">
                      <a16:colId xmlns:a16="http://schemas.microsoft.com/office/drawing/2014/main" val="2310671731"/>
                    </a:ext>
                  </a:extLst>
                </a:gridCol>
                <a:gridCol w="1768475">
                  <a:extLst>
                    <a:ext uri="{9D8B030D-6E8A-4147-A177-3AD203B41FA5}">
                      <a16:colId xmlns:a16="http://schemas.microsoft.com/office/drawing/2014/main" val="2004285035"/>
                    </a:ext>
                  </a:extLst>
                </a:gridCol>
                <a:gridCol w="1768475">
                  <a:extLst>
                    <a:ext uri="{9D8B030D-6E8A-4147-A177-3AD203B41FA5}">
                      <a16:colId xmlns:a16="http://schemas.microsoft.com/office/drawing/2014/main" val="660868268"/>
                    </a:ext>
                  </a:extLst>
                </a:gridCol>
              </a:tblGrid>
              <a:tr h="652719">
                <a:tc>
                  <a:txBody>
                    <a:bodyPr/>
                    <a:lstStyle/>
                    <a:p>
                      <a:pPr algn="l" fontAlgn="ctr"/>
                      <a:r>
                        <a:rPr lang="en-US" sz="1500" b="1" dirty="0">
                          <a:solidFill>
                            <a:srgbClr val="FFFFFF"/>
                          </a:solidFill>
                          <a:effectLst/>
                        </a:rPr>
                        <a:t>Upper Extremity PNBs</a:t>
                      </a:r>
                    </a:p>
                  </a:txBody>
                  <a:tcPr marL="65298" marR="65298" marT="65298" marB="65298" anchor="ctr">
                    <a:lnL>
                      <a:noFill/>
                    </a:lnL>
                    <a:lnR>
                      <a:noFill/>
                    </a:lnR>
                    <a:lnT>
                      <a:noFill/>
                    </a:lnT>
                    <a:lnB w="9525" cap="flat" cmpd="sng" algn="ctr">
                      <a:solidFill>
                        <a:srgbClr val="DDDDDD"/>
                      </a:solidFill>
                      <a:prstDash val="solid"/>
                      <a:round/>
                      <a:headEnd type="none" w="med" len="med"/>
                      <a:tailEnd type="none" w="med" len="med"/>
                    </a:lnB>
                    <a:solidFill>
                      <a:srgbClr val="C4112F"/>
                    </a:solidFill>
                  </a:tcPr>
                </a:tc>
                <a:tc>
                  <a:txBody>
                    <a:bodyPr/>
                    <a:lstStyle/>
                    <a:p>
                      <a:pPr algn="l" fontAlgn="ctr"/>
                      <a:r>
                        <a:rPr lang="en-US" sz="1500" b="1" dirty="0">
                          <a:solidFill>
                            <a:srgbClr val="FFFFFF"/>
                          </a:solidFill>
                          <a:effectLst/>
                        </a:rPr>
                        <a:t>Lower Extremity PNBs</a:t>
                      </a:r>
                    </a:p>
                  </a:txBody>
                  <a:tcPr marL="65298" marR="65298" marT="65298" marB="65298" anchor="ctr">
                    <a:lnL>
                      <a:noFill/>
                    </a:lnL>
                    <a:lnR>
                      <a:noFill/>
                    </a:lnR>
                    <a:lnT>
                      <a:noFill/>
                    </a:lnT>
                    <a:lnB w="9525" cap="flat" cmpd="sng" algn="ctr">
                      <a:solidFill>
                        <a:srgbClr val="DDDDDD"/>
                      </a:solidFill>
                      <a:prstDash val="solid"/>
                      <a:round/>
                      <a:headEnd type="none" w="med" len="med"/>
                      <a:tailEnd type="none" w="med" len="med"/>
                    </a:lnB>
                    <a:solidFill>
                      <a:srgbClr val="C4112F"/>
                    </a:solidFill>
                  </a:tcPr>
                </a:tc>
                <a:tc>
                  <a:txBody>
                    <a:bodyPr/>
                    <a:lstStyle/>
                    <a:p>
                      <a:pPr algn="l" fontAlgn="ctr"/>
                      <a:r>
                        <a:rPr lang="en-US" sz="1500" b="1" dirty="0">
                          <a:solidFill>
                            <a:srgbClr val="FFFFFF"/>
                          </a:solidFill>
                          <a:effectLst/>
                        </a:rPr>
                        <a:t>Truncal Blocks</a:t>
                      </a:r>
                    </a:p>
                  </a:txBody>
                  <a:tcPr marL="65298" marR="65298" marT="65298" marB="65298" anchor="ctr">
                    <a:lnL>
                      <a:noFill/>
                    </a:lnL>
                    <a:lnR>
                      <a:noFill/>
                    </a:lnR>
                    <a:lnT>
                      <a:noFill/>
                    </a:lnT>
                    <a:lnB w="9525" cap="flat" cmpd="sng" algn="ctr">
                      <a:solidFill>
                        <a:srgbClr val="DDDDDD"/>
                      </a:solidFill>
                      <a:prstDash val="solid"/>
                      <a:round/>
                      <a:headEnd type="none" w="med" len="med"/>
                      <a:tailEnd type="none" w="med" len="med"/>
                    </a:lnB>
                    <a:solidFill>
                      <a:srgbClr val="C4112F"/>
                    </a:solidFill>
                  </a:tcPr>
                </a:tc>
                <a:extLst>
                  <a:ext uri="{0D108BD9-81ED-4DB2-BD59-A6C34878D82A}">
                    <a16:rowId xmlns:a16="http://schemas.microsoft.com/office/drawing/2014/main" val="2752958887"/>
                  </a:ext>
                </a:extLst>
              </a:tr>
              <a:tr h="652719">
                <a:tc>
                  <a:txBody>
                    <a:bodyPr/>
                    <a:lstStyle/>
                    <a:p>
                      <a:pPr algn="l" fontAlgn="t"/>
                      <a:r>
                        <a:rPr lang="en-US" sz="1500" dirty="0">
                          <a:effectLst/>
                        </a:rPr>
                        <a:t>Cervical paravertebral</a:t>
                      </a:r>
                    </a:p>
                  </a:txBody>
                  <a:tcPr marL="65298" marR="65298" marT="65298" marB="6529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fontAlgn="t"/>
                      <a:r>
                        <a:rPr lang="en-US" sz="1500" dirty="0">
                          <a:effectLst/>
                        </a:rPr>
                        <a:t>Subgluteal sciatic</a:t>
                      </a:r>
                    </a:p>
                  </a:txBody>
                  <a:tcPr marL="65298" marR="65298" marT="65298" marB="6529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fontAlgn="t"/>
                      <a:r>
                        <a:rPr lang="en-US" sz="1500" dirty="0">
                          <a:effectLst/>
                        </a:rPr>
                        <a:t>Thoracic paravertebral</a:t>
                      </a:r>
                    </a:p>
                  </a:txBody>
                  <a:tcPr marL="65298" marR="65298" marT="65298" marB="6529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010264072"/>
                  </a:ext>
                </a:extLst>
              </a:tr>
              <a:tr h="638658">
                <a:tc>
                  <a:txBody>
                    <a:bodyPr/>
                    <a:lstStyle/>
                    <a:p>
                      <a:pPr algn="l" fontAlgn="t"/>
                      <a:r>
                        <a:rPr lang="en-US" sz="1500" dirty="0">
                          <a:effectLst/>
                        </a:rPr>
                        <a:t>Interscalene</a:t>
                      </a:r>
                    </a:p>
                  </a:txBody>
                  <a:tcPr marL="65298" marR="65298" marT="65298" marB="6529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l" fontAlgn="t"/>
                      <a:r>
                        <a:rPr lang="en-US" sz="1500" dirty="0">
                          <a:effectLst/>
                        </a:rPr>
                        <a:t>Femoral</a:t>
                      </a:r>
                    </a:p>
                    <a:p>
                      <a:pPr algn="l" fontAlgn="t"/>
                      <a:r>
                        <a:rPr lang="en-US" sz="1500" dirty="0">
                          <a:effectLst/>
                        </a:rPr>
                        <a:t>Adductor Canal</a:t>
                      </a:r>
                    </a:p>
                  </a:txBody>
                  <a:tcPr marL="65298" marR="65298" marT="65298" marB="6529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l" fontAlgn="t"/>
                      <a:r>
                        <a:rPr lang="en-US" sz="1500" dirty="0">
                          <a:effectLst/>
                        </a:rPr>
                        <a:t>Transverse abdominis plane</a:t>
                      </a:r>
                    </a:p>
                  </a:txBody>
                  <a:tcPr marL="65298" marR="65298" marT="65298" marB="6529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1556610679"/>
                  </a:ext>
                </a:extLst>
              </a:tr>
              <a:tr h="397307">
                <a:tc>
                  <a:txBody>
                    <a:bodyPr/>
                    <a:lstStyle/>
                    <a:p>
                      <a:pPr algn="l" fontAlgn="t"/>
                      <a:r>
                        <a:rPr lang="en-US" sz="1500" dirty="0">
                          <a:effectLst/>
                        </a:rPr>
                        <a:t>Supraclavicular</a:t>
                      </a:r>
                    </a:p>
                  </a:txBody>
                  <a:tcPr marL="65298" marR="65298" marT="65298" marB="6529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fontAlgn="t"/>
                      <a:r>
                        <a:rPr lang="en-US" sz="1500" dirty="0">
                          <a:effectLst/>
                        </a:rPr>
                        <a:t>Popliteal</a:t>
                      </a:r>
                    </a:p>
                  </a:txBody>
                  <a:tcPr marL="65298" marR="65298" marT="65298" marB="6529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fontAlgn="t"/>
                      <a:r>
                        <a:rPr lang="en-US" sz="1500" dirty="0">
                          <a:effectLst/>
                        </a:rPr>
                        <a:t>Ilioinguinal</a:t>
                      </a:r>
                    </a:p>
                  </a:txBody>
                  <a:tcPr marL="65298" marR="65298" marT="65298" marB="6529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978294698"/>
                  </a:ext>
                </a:extLst>
              </a:tr>
              <a:tr h="397307">
                <a:tc>
                  <a:txBody>
                    <a:bodyPr/>
                    <a:lstStyle/>
                    <a:p>
                      <a:pPr algn="l" fontAlgn="t"/>
                      <a:r>
                        <a:rPr lang="en-US" sz="1500" dirty="0">
                          <a:effectLst/>
                        </a:rPr>
                        <a:t>Infraclavicular</a:t>
                      </a:r>
                    </a:p>
                  </a:txBody>
                  <a:tcPr marL="65298" marR="65298" marT="65298" marB="6529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l" fontAlgn="t"/>
                      <a:r>
                        <a:rPr lang="en-US" sz="1500" dirty="0">
                          <a:effectLst/>
                        </a:rPr>
                        <a:t>Saphenous</a:t>
                      </a:r>
                    </a:p>
                  </a:txBody>
                  <a:tcPr marL="65298" marR="65298" marT="65298" marB="6529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l" fontAlgn="t"/>
                      <a:endParaRPr lang="en-US" sz="1500" dirty="0">
                        <a:effectLst/>
                      </a:endParaRPr>
                    </a:p>
                  </a:txBody>
                  <a:tcPr marL="65298" marR="65298" marT="65298" marB="6529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2252131653"/>
                  </a:ext>
                </a:extLst>
              </a:tr>
              <a:tr h="397307">
                <a:tc>
                  <a:txBody>
                    <a:bodyPr/>
                    <a:lstStyle/>
                    <a:p>
                      <a:pPr algn="l" fontAlgn="t"/>
                      <a:r>
                        <a:rPr lang="en-US" sz="1500" dirty="0">
                          <a:effectLst/>
                        </a:rPr>
                        <a:t>Axillary</a:t>
                      </a:r>
                    </a:p>
                  </a:txBody>
                  <a:tcPr marL="65298" marR="65298" marT="65298" marB="65298">
                    <a:lnL>
                      <a:noFill/>
                    </a:lnL>
                    <a:lnR>
                      <a:noFill/>
                    </a:lnR>
                    <a:lnT w="9525" cap="flat" cmpd="sng" algn="ctr">
                      <a:solidFill>
                        <a:srgbClr val="DDDDDD"/>
                      </a:solidFill>
                      <a:prstDash val="solid"/>
                      <a:round/>
                      <a:headEnd type="none" w="med" len="med"/>
                      <a:tailEnd type="none" w="med" len="med"/>
                    </a:lnT>
                    <a:lnB>
                      <a:noFill/>
                    </a:lnB>
                  </a:tcPr>
                </a:tc>
                <a:tc>
                  <a:txBody>
                    <a:bodyPr/>
                    <a:lstStyle/>
                    <a:p>
                      <a:pPr algn="l" fontAlgn="t"/>
                      <a:r>
                        <a:rPr lang="en-US" sz="1500" dirty="0">
                          <a:effectLst/>
                        </a:rPr>
                        <a:t>Ankle</a:t>
                      </a:r>
                    </a:p>
                  </a:txBody>
                  <a:tcPr marL="65298" marR="65298" marT="65298" marB="65298">
                    <a:lnL>
                      <a:noFill/>
                    </a:lnL>
                    <a:lnR>
                      <a:noFill/>
                    </a:lnR>
                    <a:lnT w="9525" cap="flat" cmpd="sng" algn="ctr">
                      <a:solidFill>
                        <a:srgbClr val="DDDDDD"/>
                      </a:solidFill>
                      <a:prstDash val="solid"/>
                      <a:round/>
                      <a:headEnd type="none" w="med" len="med"/>
                      <a:tailEnd type="none" w="med" len="med"/>
                    </a:lnT>
                    <a:lnB>
                      <a:noFill/>
                    </a:lnB>
                  </a:tcPr>
                </a:tc>
                <a:tc>
                  <a:txBody>
                    <a:bodyPr/>
                    <a:lstStyle/>
                    <a:p>
                      <a:pPr algn="l" fontAlgn="t"/>
                      <a:endParaRPr lang="en-US" sz="1500" dirty="0">
                        <a:effectLst/>
                      </a:endParaRPr>
                    </a:p>
                  </a:txBody>
                  <a:tcPr marL="65298" marR="65298" marT="65298" marB="65298">
                    <a:lnL>
                      <a:noFill/>
                    </a:lnL>
                    <a:lnR>
                      <a:noFill/>
                    </a:lnR>
                    <a:lnT w="9525" cap="flat" cmpd="sng" algn="ctr">
                      <a:solidFill>
                        <a:srgbClr val="DDDDDD"/>
                      </a:solidFill>
                      <a:prstDash val="solid"/>
                      <a:round/>
                      <a:headEnd type="none" w="med" len="med"/>
                      <a:tailEnd type="none" w="med" len="med"/>
                    </a:lnT>
                    <a:lnB>
                      <a:noFill/>
                    </a:lnB>
                  </a:tcPr>
                </a:tc>
                <a:extLst>
                  <a:ext uri="{0D108BD9-81ED-4DB2-BD59-A6C34878D82A}">
                    <a16:rowId xmlns:a16="http://schemas.microsoft.com/office/drawing/2014/main" val="3947468935"/>
                  </a:ext>
                </a:extLst>
              </a:tr>
            </a:tbl>
          </a:graphicData>
        </a:graphic>
      </p:graphicFrame>
      <p:graphicFrame>
        <p:nvGraphicFramePr>
          <p:cNvPr id="10" name="Table 9">
            <a:extLst>
              <a:ext uri="{FF2B5EF4-FFF2-40B4-BE49-F238E27FC236}">
                <a16:creationId xmlns:a16="http://schemas.microsoft.com/office/drawing/2014/main" id="{9B714F97-2D15-4784-81A0-744A68D283CF}"/>
              </a:ext>
            </a:extLst>
          </p:cNvPr>
          <p:cNvGraphicFramePr>
            <a:graphicFrameLocks noGrp="1"/>
          </p:cNvGraphicFramePr>
          <p:nvPr>
            <p:extLst>
              <p:ext uri="{D42A27DB-BD31-4B8C-83A1-F6EECF244321}">
                <p14:modId xmlns:p14="http://schemas.microsoft.com/office/powerpoint/2010/main" val="1416881292"/>
              </p:ext>
            </p:extLst>
          </p:nvPr>
        </p:nvGraphicFramePr>
        <p:xfrm>
          <a:off x="6280150" y="3309933"/>
          <a:ext cx="5271772" cy="3261360"/>
        </p:xfrm>
        <a:graphic>
          <a:graphicData uri="http://schemas.openxmlformats.org/drawingml/2006/table">
            <a:tbl>
              <a:tblPr/>
              <a:tblGrid>
                <a:gridCol w="2635886">
                  <a:extLst>
                    <a:ext uri="{9D8B030D-6E8A-4147-A177-3AD203B41FA5}">
                      <a16:colId xmlns:a16="http://schemas.microsoft.com/office/drawing/2014/main" val="2702341473"/>
                    </a:ext>
                  </a:extLst>
                </a:gridCol>
                <a:gridCol w="2635886">
                  <a:extLst>
                    <a:ext uri="{9D8B030D-6E8A-4147-A177-3AD203B41FA5}">
                      <a16:colId xmlns:a16="http://schemas.microsoft.com/office/drawing/2014/main" val="2331277908"/>
                    </a:ext>
                  </a:extLst>
                </a:gridCol>
              </a:tblGrid>
              <a:tr h="426493">
                <a:tc>
                  <a:txBody>
                    <a:bodyPr/>
                    <a:lstStyle/>
                    <a:p>
                      <a:pPr algn="l" fontAlgn="ctr"/>
                      <a:r>
                        <a:rPr lang="en-US" b="1" dirty="0">
                          <a:solidFill>
                            <a:srgbClr val="FFFFFF"/>
                          </a:solidFill>
                          <a:effectLst/>
                        </a:rPr>
                        <a:t>Service</a:t>
                      </a:r>
                    </a:p>
                  </a:txBody>
                  <a:tcPr marL="76200" marR="76200" marT="76200" marB="76200" anchor="ctr">
                    <a:lnL>
                      <a:noFill/>
                    </a:lnL>
                    <a:lnR>
                      <a:noFill/>
                    </a:lnR>
                    <a:lnT>
                      <a:noFill/>
                    </a:lnT>
                    <a:lnB w="9525" cap="flat" cmpd="sng" algn="ctr">
                      <a:solidFill>
                        <a:srgbClr val="DDDDDD"/>
                      </a:solidFill>
                      <a:prstDash val="solid"/>
                      <a:round/>
                      <a:headEnd type="none" w="med" len="med"/>
                      <a:tailEnd type="none" w="med" len="med"/>
                    </a:lnB>
                    <a:solidFill>
                      <a:srgbClr val="C4112F"/>
                    </a:solidFill>
                  </a:tcPr>
                </a:tc>
                <a:tc>
                  <a:txBody>
                    <a:bodyPr/>
                    <a:lstStyle/>
                    <a:p>
                      <a:pPr algn="l" fontAlgn="ctr"/>
                      <a:r>
                        <a:rPr lang="en-US" b="1" dirty="0">
                          <a:solidFill>
                            <a:srgbClr val="FFFFFF"/>
                          </a:solidFill>
                          <a:effectLst/>
                        </a:rPr>
                        <a:t>Type of Block</a:t>
                      </a:r>
                    </a:p>
                  </a:txBody>
                  <a:tcPr marL="76200" marR="76200" marT="76200" marB="76200" anchor="ctr">
                    <a:lnL>
                      <a:noFill/>
                    </a:lnL>
                    <a:lnR>
                      <a:noFill/>
                    </a:lnR>
                    <a:lnT>
                      <a:noFill/>
                    </a:lnT>
                    <a:lnB w="9525" cap="flat" cmpd="sng" algn="ctr">
                      <a:solidFill>
                        <a:srgbClr val="DDDDDD"/>
                      </a:solidFill>
                      <a:prstDash val="solid"/>
                      <a:round/>
                      <a:headEnd type="none" w="med" len="med"/>
                      <a:tailEnd type="none" w="med" len="med"/>
                    </a:lnB>
                    <a:solidFill>
                      <a:srgbClr val="C4112F"/>
                    </a:solidFill>
                  </a:tcPr>
                </a:tc>
                <a:extLst>
                  <a:ext uri="{0D108BD9-81ED-4DB2-BD59-A6C34878D82A}">
                    <a16:rowId xmlns:a16="http://schemas.microsoft.com/office/drawing/2014/main" val="2704840687"/>
                  </a:ext>
                </a:extLst>
              </a:tr>
              <a:tr h="426493">
                <a:tc>
                  <a:txBody>
                    <a:bodyPr/>
                    <a:lstStyle/>
                    <a:p>
                      <a:pPr algn="l" fontAlgn="t"/>
                      <a:r>
                        <a:rPr lang="en-US" dirty="0">
                          <a:effectLst/>
                        </a:rPr>
                        <a:t>Ophthalmology</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fontAlgn="t"/>
                      <a:r>
                        <a:rPr lang="en-US" dirty="0">
                          <a:effectLst/>
                        </a:rPr>
                        <a:t>Retrobulbar, peribulbar</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568635741"/>
                  </a:ext>
                </a:extLst>
              </a:tr>
              <a:tr h="426493">
                <a:tc>
                  <a:txBody>
                    <a:bodyPr/>
                    <a:lstStyle/>
                    <a:p>
                      <a:pPr algn="l" fontAlgn="t"/>
                      <a:r>
                        <a:rPr lang="en-US" dirty="0">
                          <a:effectLst/>
                        </a:rPr>
                        <a:t>General surgery</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l" fontAlgn="t"/>
                      <a:r>
                        <a:rPr lang="en-US" dirty="0">
                          <a:effectLst/>
                        </a:rPr>
                        <a:t>Ilioinguinal</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779961814"/>
                  </a:ext>
                </a:extLst>
              </a:tr>
              <a:tr h="426493">
                <a:tc>
                  <a:txBody>
                    <a:bodyPr/>
                    <a:lstStyle/>
                    <a:p>
                      <a:pPr algn="l" fontAlgn="t"/>
                      <a:r>
                        <a:rPr lang="en-US" dirty="0">
                          <a:effectLst/>
                        </a:rPr>
                        <a:t>Urology</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fontAlgn="t"/>
                      <a:r>
                        <a:rPr lang="en-US" dirty="0">
                          <a:effectLst/>
                        </a:rPr>
                        <a:t>Penile</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658395471"/>
                  </a:ext>
                </a:extLst>
              </a:tr>
              <a:tr h="700667">
                <a:tc>
                  <a:txBody>
                    <a:bodyPr/>
                    <a:lstStyle/>
                    <a:p>
                      <a:pPr algn="l" fontAlgn="t"/>
                      <a:r>
                        <a:rPr lang="en-US" dirty="0">
                          <a:effectLst/>
                        </a:rPr>
                        <a:t>Orthopedics</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l" fontAlgn="t"/>
                      <a:r>
                        <a:rPr lang="en-US" dirty="0">
                          <a:effectLst/>
                        </a:rPr>
                        <a:t>Joint injections, local infiltration</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1243264558"/>
                  </a:ext>
                </a:extLst>
              </a:tr>
              <a:tr h="426493">
                <a:tc>
                  <a:txBody>
                    <a:bodyPr/>
                    <a:lstStyle/>
                    <a:p>
                      <a:pPr algn="l" fontAlgn="t"/>
                      <a:r>
                        <a:rPr lang="en-US" dirty="0">
                          <a:effectLst/>
                        </a:rPr>
                        <a:t>Vascular surgery</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fontAlgn="t"/>
                      <a:r>
                        <a:rPr lang="en-US" dirty="0">
                          <a:effectLst/>
                        </a:rPr>
                        <a:t>Cervical plexus blocks</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425459485"/>
                  </a:ext>
                </a:extLst>
              </a:tr>
              <a:tr h="426493">
                <a:tc>
                  <a:txBody>
                    <a:bodyPr/>
                    <a:lstStyle/>
                    <a:p>
                      <a:pPr algn="l" fontAlgn="t"/>
                      <a:r>
                        <a:rPr lang="en-US" dirty="0">
                          <a:effectLst/>
                        </a:rPr>
                        <a:t>Gynecology</a:t>
                      </a:r>
                    </a:p>
                  </a:txBody>
                  <a:tcPr marL="76200" marR="76200" marT="76200" marB="76200">
                    <a:lnL>
                      <a:noFill/>
                    </a:lnL>
                    <a:lnR>
                      <a:noFill/>
                    </a:lnR>
                    <a:lnT w="9525" cap="flat" cmpd="sng" algn="ctr">
                      <a:solidFill>
                        <a:srgbClr val="DDDDDD"/>
                      </a:solidFill>
                      <a:prstDash val="solid"/>
                      <a:round/>
                      <a:headEnd type="none" w="med" len="med"/>
                      <a:tailEnd type="none" w="med" len="med"/>
                    </a:lnT>
                    <a:lnB>
                      <a:noFill/>
                    </a:lnB>
                    <a:solidFill>
                      <a:srgbClr val="F9F9F9"/>
                    </a:solidFill>
                  </a:tcPr>
                </a:tc>
                <a:tc>
                  <a:txBody>
                    <a:bodyPr/>
                    <a:lstStyle/>
                    <a:p>
                      <a:pPr algn="l" fontAlgn="t"/>
                      <a:r>
                        <a:rPr lang="en-US" dirty="0">
                          <a:effectLst/>
                        </a:rPr>
                        <a:t>Paracervical block</a:t>
                      </a:r>
                    </a:p>
                  </a:txBody>
                  <a:tcPr marL="76200" marR="76200" marT="76200" marB="76200">
                    <a:lnL>
                      <a:noFill/>
                    </a:lnL>
                    <a:lnR>
                      <a:noFill/>
                    </a:lnR>
                    <a:lnT w="9525" cap="flat" cmpd="sng" algn="ctr">
                      <a:solidFill>
                        <a:srgbClr val="DDDDDD"/>
                      </a:solidFill>
                      <a:prstDash val="solid"/>
                      <a:round/>
                      <a:headEnd type="none" w="med" len="med"/>
                      <a:tailEnd type="none" w="med" len="med"/>
                    </a:lnT>
                    <a:lnB>
                      <a:noFill/>
                    </a:lnB>
                    <a:solidFill>
                      <a:srgbClr val="F9F9F9"/>
                    </a:solidFill>
                  </a:tcPr>
                </a:tc>
                <a:extLst>
                  <a:ext uri="{0D108BD9-81ED-4DB2-BD59-A6C34878D82A}">
                    <a16:rowId xmlns:a16="http://schemas.microsoft.com/office/drawing/2014/main" val="4134788806"/>
                  </a:ext>
                </a:extLst>
              </a:tr>
            </a:tbl>
          </a:graphicData>
        </a:graphic>
      </p:graphicFrame>
    </p:spTree>
    <p:extLst>
      <p:ext uri="{BB962C8B-B14F-4D97-AF65-F5344CB8AC3E}">
        <p14:creationId xmlns:p14="http://schemas.microsoft.com/office/powerpoint/2010/main" val="8921237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40079" y="2053641"/>
            <a:ext cx="3669161" cy="2760098"/>
          </a:xfrm>
        </p:spPr>
        <p:txBody>
          <a:bodyPr>
            <a:normAutofit/>
          </a:bodyPr>
          <a:lstStyle/>
          <a:p>
            <a:r>
              <a:rPr lang="en-US" dirty="0">
                <a:solidFill>
                  <a:srgbClr val="FFFFFF"/>
                </a:solidFill>
              </a:rPr>
              <a:t>Outpatient Surgeries and Nerve Blocks</a:t>
            </a:r>
          </a:p>
        </p:txBody>
      </p:sp>
      <p:sp>
        <p:nvSpPr>
          <p:cNvPr id="3" name="Content Placeholder 2"/>
          <p:cNvSpPr>
            <a:spLocks noGrp="1"/>
          </p:cNvSpPr>
          <p:nvPr>
            <p:ph idx="1"/>
          </p:nvPr>
        </p:nvSpPr>
        <p:spPr>
          <a:xfrm>
            <a:off x="5814645" y="1083219"/>
            <a:ext cx="5535120" cy="5230634"/>
          </a:xfrm>
        </p:spPr>
        <p:txBody>
          <a:bodyPr anchor="ctr">
            <a:normAutofit fontScale="77500" lnSpcReduction="20000"/>
          </a:bodyPr>
          <a:lstStyle/>
          <a:p>
            <a:pPr marL="0" indent="0">
              <a:buNone/>
            </a:pPr>
            <a:r>
              <a:rPr lang="en-US" dirty="0"/>
              <a:t>Outpatient surgical cases are increasing</a:t>
            </a:r>
          </a:p>
          <a:p>
            <a:pPr marL="0" indent="0">
              <a:buNone/>
            </a:pPr>
            <a:r>
              <a:rPr lang="en-US" dirty="0"/>
              <a:t>Peripheral Nerve Blocks can benefit patients by avoiding the side effects of GA and opioids. </a:t>
            </a:r>
          </a:p>
          <a:p>
            <a:pPr marL="0" indent="0">
              <a:buNone/>
            </a:pPr>
            <a:r>
              <a:rPr lang="en-US" dirty="0"/>
              <a:t>Regional techniques and the use of local anesthetics are a major component of a multimodal analgesia and anesthesia plan. </a:t>
            </a:r>
          </a:p>
          <a:p>
            <a:pPr marL="0" indent="0">
              <a:buNone/>
            </a:pPr>
            <a:r>
              <a:rPr lang="en-US" dirty="0"/>
              <a:t>They offer improved patient outcomes by decreasing mortality and morbidity and improve rehabilitation. </a:t>
            </a:r>
          </a:p>
          <a:p>
            <a:pPr marL="0" indent="0">
              <a:buNone/>
            </a:pPr>
            <a:r>
              <a:rPr lang="en-US" dirty="0"/>
              <a:t>They do not disproportionately delay case start time, can improve fast-tracking of patients, and may enhance economic outcomes for a facility. </a:t>
            </a:r>
          </a:p>
          <a:p>
            <a:pPr marL="0" indent="0">
              <a:buNone/>
            </a:pPr>
            <a:r>
              <a:rPr lang="en-US" dirty="0"/>
              <a:t>Complications may occur, however, and providers should be prepared to handle these situations appropriately, particularly in a standalone ASC with fewer resources than hospitals.</a:t>
            </a:r>
            <a:endParaRPr sz="2400" dirty="0">
              <a:solidFill>
                <a:srgbClr val="000000"/>
              </a:solidFill>
            </a:endParaRPr>
          </a:p>
        </p:txBody>
      </p:sp>
    </p:spTree>
    <p:extLst>
      <p:ext uri="{BB962C8B-B14F-4D97-AF65-F5344CB8AC3E}">
        <p14:creationId xmlns:p14="http://schemas.microsoft.com/office/powerpoint/2010/main" val="15925594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991AD47-9C99-472F-BDAA-21B183F33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5">
            <a:extLst>
              <a:ext uri="{FF2B5EF4-FFF2-40B4-BE49-F238E27FC236}">
                <a16:creationId xmlns:a16="http://schemas.microsoft.com/office/drawing/2014/main" id="{9E706731-3860-4E73-9335-A870F6741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42603" cy="6858000"/>
          </a:xfrm>
          <a:custGeom>
            <a:avLst/>
            <a:gdLst>
              <a:gd name="connsiteX0" fmla="*/ 0 w 9742603"/>
              <a:gd name="connsiteY0" fmla="*/ 0 h 6858000"/>
              <a:gd name="connsiteX1" fmla="*/ 152400 w 9742603"/>
              <a:gd name="connsiteY1" fmla="*/ 0 h 6858000"/>
              <a:gd name="connsiteX2" fmla="*/ 6566449 w 9742603"/>
              <a:gd name="connsiteY2" fmla="*/ 0 h 6858000"/>
              <a:gd name="connsiteX3" fmla="*/ 9742603 w 9742603"/>
              <a:gd name="connsiteY3" fmla="*/ 6858000 h 6858000"/>
              <a:gd name="connsiteX4" fmla="*/ 152400 w 9742603"/>
              <a:gd name="connsiteY4" fmla="*/ 6858000 h 6858000"/>
              <a:gd name="connsiteX5" fmla="*/ 0 w 974260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2603" h="6858000">
                <a:moveTo>
                  <a:pt x="0" y="0"/>
                </a:moveTo>
                <a:lnTo>
                  <a:pt x="152400" y="0"/>
                </a:lnTo>
                <a:lnTo>
                  <a:pt x="6566449" y="0"/>
                </a:lnTo>
                <a:lnTo>
                  <a:pt x="9742603" y="6858000"/>
                </a:lnTo>
                <a:lnTo>
                  <a:pt x="152400" y="6858000"/>
                </a:lnTo>
                <a:lnTo>
                  <a:pt x="0" y="685800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11">
            <a:extLst>
              <a:ext uri="{FF2B5EF4-FFF2-40B4-BE49-F238E27FC236}">
                <a16:creationId xmlns:a16="http://schemas.microsoft.com/office/drawing/2014/main" id="{CD2ED21F-DC95-4AD1-8327-D561F5FCA3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380336" cy="6858000"/>
          </a:xfrm>
          <a:custGeom>
            <a:avLst/>
            <a:gdLst>
              <a:gd name="connsiteX0" fmla="*/ 0 w 9380336"/>
              <a:gd name="connsiteY0" fmla="*/ 0 h 6858000"/>
              <a:gd name="connsiteX1" fmla="*/ 6204182 w 9380336"/>
              <a:gd name="connsiteY1" fmla="*/ 0 h 6858000"/>
              <a:gd name="connsiteX2" fmla="*/ 9380336 w 9380336"/>
              <a:gd name="connsiteY2" fmla="*/ 6858000 h 6858000"/>
              <a:gd name="connsiteX3" fmla="*/ 0 w 93803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380336" h="6858000">
                <a:moveTo>
                  <a:pt x="0" y="0"/>
                </a:moveTo>
                <a:lnTo>
                  <a:pt x="6204182" y="0"/>
                </a:lnTo>
                <a:lnTo>
                  <a:pt x="9380336" y="6858000"/>
                </a:lnTo>
                <a:lnTo>
                  <a:pt x="0"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A11DF66-DEBD-4178-A695-8909559E0907}"/>
              </a:ext>
            </a:extLst>
          </p:cNvPr>
          <p:cNvSpPr>
            <a:spLocks noGrp="1"/>
          </p:cNvSpPr>
          <p:nvPr>
            <p:ph type="title"/>
          </p:nvPr>
        </p:nvSpPr>
        <p:spPr>
          <a:xfrm>
            <a:off x="838200" y="365125"/>
            <a:ext cx="5191125" cy="1325563"/>
          </a:xfrm>
        </p:spPr>
        <p:txBody>
          <a:bodyPr>
            <a:normAutofit/>
          </a:bodyPr>
          <a:lstStyle/>
          <a:p>
            <a:r>
              <a:rPr lang="en-US" dirty="0"/>
              <a:t>Nerve Block Supplies</a:t>
            </a:r>
          </a:p>
        </p:txBody>
      </p:sp>
      <p:sp>
        <p:nvSpPr>
          <p:cNvPr id="3" name="Content Placeholder 2">
            <a:extLst>
              <a:ext uri="{FF2B5EF4-FFF2-40B4-BE49-F238E27FC236}">
                <a16:creationId xmlns:a16="http://schemas.microsoft.com/office/drawing/2014/main" id="{1ED8149B-5C4F-4FC4-8DDC-69D851BC30A7}"/>
              </a:ext>
            </a:extLst>
          </p:cNvPr>
          <p:cNvSpPr>
            <a:spLocks noGrp="1"/>
          </p:cNvSpPr>
          <p:nvPr>
            <p:ph idx="1"/>
          </p:nvPr>
        </p:nvSpPr>
        <p:spPr>
          <a:xfrm>
            <a:off x="69869" y="2067415"/>
            <a:ext cx="7422163" cy="4802186"/>
          </a:xfrm>
        </p:spPr>
        <p:txBody>
          <a:bodyPr>
            <a:noAutofit/>
          </a:bodyPr>
          <a:lstStyle/>
          <a:p>
            <a:r>
              <a:rPr lang="en-US" sz="2000" dirty="0"/>
              <a:t>Try to keep the setup simple.</a:t>
            </a:r>
          </a:p>
          <a:p>
            <a:r>
              <a:rPr lang="en-US" sz="2000" dirty="0"/>
              <a:t>Many centers utilize a </a:t>
            </a:r>
            <a:r>
              <a:rPr lang="en-US" sz="2000" b="1" dirty="0"/>
              <a:t>block cart </a:t>
            </a:r>
            <a:r>
              <a:rPr lang="en-US" sz="2000" dirty="0"/>
              <a:t>stocked with additional supplies and emergency equipment.</a:t>
            </a:r>
          </a:p>
          <a:p>
            <a:r>
              <a:rPr lang="en-US" sz="2000" b="1" dirty="0"/>
              <a:t>Ultrasound</a:t>
            </a:r>
            <a:r>
              <a:rPr lang="en-US" sz="2000" dirty="0"/>
              <a:t> machine with linear transducer (6–14 MHz)</a:t>
            </a:r>
          </a:p>
          <a:p>
            <a:r>
              <a:rPr lang="en-US" sz="2000" b="1" dirty="0"/>
              <a:t>Nerve Stimulator </a:t>
            </a:r>
            <a:r>
              <a:rPr lang="en-US" sz="2000" dirty="0"/>
              <a:t>– let’s look at it …</a:t>
            </a:r>
          </a:p>
          <a:p>
            <a:r>
              <a:rPr lang="en-US" sz="2000" b="1" dirty="0"/>
              <a:t>Needle</a:t>
            </a:r>
            <a:r>
              <a:rPr lang="en-US" sz="2000" dirty="0"/>
              <a:t> for block</a:t>
            </a:r>
          </a:p>
          <a:p>
            <a:pPr lvl="1"/>
            <a:r>
              <a:rPr lang="en-US" sz="2000" dirty="0"/>
              <a:t>usually short bevel to minimize possibility for new damage</a:t>
            </a:r>
          </a:p>
          <a:p>
            <a:pPr lvl="1"/>
            <a:r>
              <a:rPr lang="en-US" sz="2000" dirty="0"/>
              <a:t>Gauge usually 20-22, Length most 50-100mm is adequate</a:t>
            </a:r>
          </a:p>
          <a:p>
            <a:pPr lvl="1"/>
            <a:r>
              <a:rPr lang="en-US" sz="2000" dirty="0"/>
              <a:t>Needle markings helpful</a:t>
            </a:r>
          </a:p>
          <a:p>
            <a:pPr lvl="1"/>
            <a:r>
              <a:rPr lang="en-US" sz="2000" dirty="0"/>
              <a:t>Echogenic gives greater visibility at different angles of insertion</a:t>
            </a:r>
          </a:p>
          <a:p>
            <a:r>
              <a:rPr lang="en-US" sz="2000" dirty="0"/>
              <a:t>Cleaning Agent</a:t>
            </a:r>
          </a:p>
        </p:txBody>
      </p:sp>
      <p:pic>
        <p:nvPicPr>
          <p:cNvPr id="7" name="Picture 6" descr="A close up of a device&#10;&#10;Description automatically generated">
            <a:extLst>
              <a:ext uri="{FF2B5EF4-FFF2-40B4-BE49-F238E27FC236}">
                <a16:creationId xmlns:a16="http://schemas.microsoft.com/office/drawing/2014/main" id="{828E563D-6727-4909-A65B-C0769F61EA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3896" y="388425"/>
            <a:ext cx="4126372" cy="1678057"/>
          </a:xfrm>
          <a:prstGeom prst="rect">
            <a:avLst/>
          </a:prstGeom>
        </p:spPr>
      </p:pic>
      <p:pic>
        <p:nvPicPr>
          <p:cNvPr id="5" name="Picture 4" descr="A picture containing indoor, floor&#10;&#10;Description automatically generated">
            <a:extLst>
              <a:ext uri="{FF2B5EF4-FFF2-40B4-BE49-F238E27FC236}">
                <a16:creationId xmlns:a16="http://schemas.microsoft.com/office/drawing/2014/main" id="{A527843B-226C-4BC1-910D-EC81EA5E88B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753057" y="2426124"/>
            <a:ext cx="1136679" cy="1811442"/>
          </a:xfrm>
          <a:prstGeom prst="rect">
            <a:avLst/>
          </a:prstGeom>
        </p:spPr>
      </p:pic>
      <p:pic>
        <p:nvPicPr>
          <p:cNvPr id="10" name="Picture 9" descr="A close up of a computer&#10;&#10;Description automatically generated">
            <a:extLst>
              <a:ext uri="{FF2B5EF4-FFF2-40B4-BE49-F238E27FC236}">
                <a16:creationId xmlns:a16="http://schemas.microsoft.com/office/drawing/2014/main" id="{CE661A05-016F-4412-88F2-704794AB2A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0726" y="4559299"/>
            <a:ext cx="982387" cy="1797050"/>
          </a:xfrm>
          <a:prstGeom prst="rect">
            <a:avLst/>
          </a:prstGeom>
        </p:spPr>
      </p:pic>
    </p:spTree>
    <p:extLst>
      <p:ext uri="{BB962C8B-B14F-4D97-AF65-F5344CB8AC3E}">
        <p14:creationId xmlns:p14="http://schemas.microsoft.com/office/powerpoint/2010/main" val="3099368784"/>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E02F3C71-C981-4614-98EA-D6C494F80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6CF4E33-F951-4A8F-A3A0-14B4802DEC0B}"/>
              </a:ext>
            </a:extLst>
          </p:cNvPr>
          <p:cNvSpPr>
            <a:spLocks noGrp="1"/>
          </p:cNvSpPr>
          <p:nvPr>
            <p:ph type="title"/>
          </p:nvPr>
        </p:nvSpPr>
        <p:spPr>
          <a:xfrm>
            <a:off x="675423" y="312981"/>
            <a:ext cx="6204984" cy="1344975"/>
          </a:xfrm>
        </p:spPr>
        <p:txBody>
          <a:bodyPr vert="horz" lIns="91440" tIns="45720" rIns="91440" bIns="45720" rtlCol="0" anchor="ctr">
            <a:normAutofit/>
          </a:bodyPr>
          <a:lstStyle/>
          <a:p>
            <a:r>
              <a:rPr lang="en-US" sz="4000" dirty="0"/>
              <a:t>Nerve Stimulators</a:t>
            </a:r>
          </a:p>
        </p:txBody>
      </p:sp>
      <p:sp>
        <p:nvSpPr>
          <p:cNvPr id="9" name="TextBox 8">
            <a:extLst>
              <a:ext uri="{FF2B5EF4-FFF2-40B4-BE49-F238E27FC236}">
                <a16:creationId xmlns:a16="http://schemas.microsoft.com/office/drawing/2014/main" id="{256C13F6-849C-46DF-A2F9-8ECDB9313D79}"/>
              </a:ext>
            </a:extLst>
          </p:cNvPr>
          <p:cNvSpPr txBox="1"/>
          <p:nvPr/>
        </p:nvSpPr>
        <p:spPr>
          <a:xfrm>
            <a:off x="472915" y="1449908"/>
            <a:ext cx="6882064" cy="4620126"/>
          </a:xfrm>
          <a:prstGeom prst="rect">
            <a:avLst/>
          </a:prstGeom>
        </p:spPr>
        <p:txBody>
          <a:bodyPr vert="horz" lIns="91440" tIns="45720" rIns="91440" bIns="45720" rtlCol="0">
            <a:normAutofit fontScale="92500" lnSpcReduction="10000"/>
          </a:bodyPr>
          <a:lstStyle/>
          <a:p>
            <a:pPr indent="-228600">
              <a:lnSpc>
                <a:spcPct val="90000"/>
              </a:lnSpc>
              <a:spcAft>
                <a:spcPts val="600"/>
              </a:spcAft>
              <a:buFont typeface="Arial" panose="020B0604020202020204" pitchFamily="34" charset="0"/>
              <a:buChar char="•"/>
            </a:pPr>
            <a:r>
              <a:rPr lang="en-US" sz="2200" dirty="0"/>
              <a:t>Most new stimulators can change the frequency at which the electrical pulse is delivered. </a:t>
            </a:r>
          </a:p>
          <a:p>
            <a:pPr marL="342900" indent="-228600">
              <a:lnSpc>
                <a:spcPct val="90000"/>
              </a:lnSpc>
              <a:spcAft>
                <a:spcPts val="600"/>
              </a:spcAft>
              <a:buFont typeface="Arial" panose="020B0604020202020204" pitchFamily="34" charset="0"/>
              <a:buChar char="•"/>
            </a:pPr>
            <a:r>
              <a:rPr lang="en-US" sz="2200" dirty="0"/>
              <a:t>The optimal frequency of the pulse is between 0.5 and 4 Hz. </a:t>
            </a:r>
          </a:p>
          <a:p>
            <a:pPr marL="342900" indent="-228600">
              <a:lnSpc>
                <a:spcPct val="90000"/>
              </a:lnSpc>
              <a:spcAft>
                <a:spcPts val="600"/>
              </a:spcAft>
              <a:buFont typeface="Arial" panose="020B0604020202020204" pitchFamily="34" charset="0"/>
              <a:buChar char="•"/>
            </a:pPr>
            <a:r>
              <a:rPr lang="en-US" sz="2200" dirty="0"/>
              <a:t>Most users select a </a:t>
            </a:r>
            <a:r>
              <a:rPr lang="en-US" sz="2200" b="1" dirty="0"/>
              <a:t>frequency of 2 Hz</a:t>
            </a:r>
            <a:r>
              <a:rPr lang="en-US" sz="2200" dirty="0"/>
              <a:t>. </a:t>
            </a:r>
          </a:p>
          <a:p>
            <a:pPr marL="342900" indent="-228600">
              <a:lnSpc>
                <a:spcPct val="90000"/>
              </a:lnSpc>
              <a:spcAft>
                <a:spcPts val="600"/>
              </a:spcAft>
              <a:buFont typeface="Arial" panose="020B0604020202020204" pitchFamily="34" charset="0"/>
              <a:buChar char="•"/>
            </a:pPr>
            <a:r>
              <a:rPr lang="en-US" sz="2200" dirty="0"/>
              <a:t>When using a lower frequency, such as 1 Hz (one stimulus per second), the needle must be advanced slowly to avoid missing the nerve between stimulations.</a:t>
            </a:r>
          </a:p>
          <a:p>
            <a:pPr marL="342900"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r>
              <a:rPr lang="en-US" sz="2200" b="1" dirty="0"/>
              <a:t>Short pulse widths (ex. 0.04 ms)</a:t>
            </a:r>
            <a:r>
              <a:rPr lang="en-US" sz="2200" dirty="0"/>
              <a:t> are a better indicator of the distance between the needle and the nerve, based on changes in current. In contrast, with long pulse widths (ex. 1 ms).</a:t>
            </a:r>
          </a:p>
          <a:p>
            <a:pPr marL="342900"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r>
              <a:rPr lang="en-US" sz="2200" dirty="0"/>
              <a:t>Stimulus </a:t>
            </a:r>
            <a:r>
              <a:rPr lang="en-US" sz="2200" b="1" dirty="0"/>
              <a:t>Amplitude</a:t>
            </a:r>
            <a:r>
              <a:rPr lang="en-US" sz="2200" dirty="0"/>
              <a:t> – good for injection </a:t>
            </a:r>
            <a:r>
              <a:rPr lang="en-US" sz="2200" b="1" dirty="0"/>
              <a:t>0.3-0.5</a:t>
            </a:r>
            <a:endParaRPr lang="en-US" sz="2200" dirty="0"/>
          </a:p>
          <a:p>
            <a:pPr marL="342900" indent="-228600">
              <a:lnSpc>
                <a:spcPct val="90000"/>
              </a:lnSpc>
              <a:spcAft>
                <a:spcPts val="600"/>
              </a:spcAft>
              <a:buFont typeface="Arial" panose="020B0604020202020204" pitchFamily="34" charset="0"/>
              <a:buChar char="•"/>
            </a:pPr>
            <a:r>
              <a:rPr lang="en-US" sz="2200" dirty="0"/>
              <a:t>&lt;0.2 Associated with intraneural position</a:t>
            </a:r>
          </a:p>
          <a:p>
            <a:pPr marL="342900" indent="-228600">
              <a:lnSpc>
                <a:spcPct val="90000"/>
              </a:lnSpc>
              <a:spcAft>
                <a:spcPts val="600"/>
              </a:spcAft>
              <a:buFont typeface="Arial" panose="020B0604020202020204" pitchFamily="34" charset="0"/>
              <a:buChar char="•"/>
            </a:pPr>
            <a:r>
              <a:rPr lang="en-US" sz="2200" dirty="0"/>
              <a:t>Some start with higher amplitude and then turn down.</a:t>
            </a:r>
          </a:p>
          <a:p>
            <a:pPr indent="-228600">
              <a:lnSpc>
                <a:spcPct val="90000"/>
              </a:lnSpc>
              <a:spcAft>
                <a:spcPts val="600"/>
              </a:spcAft>
              <a:buFont typeface="Arial" panose="020B0604020202020204" pitchFamily="34" charset="0"/>
              <a:buChar char="•"/>
            </a:pPr>
            <a:endParaRPr lang="en-US" sz="1300" dirty="0"/>
          </a:p>
        </p:txBody>
      </p:sp>
      <p:pic>
        <p:nvPicPr>
          <p:cNvPr id="8" name="Picture 7" descr="A picture containing clothing, sitting&#10;&#10;Description automatically generated">
            <a:extLst>
              <a:ext uri="{FF2B5EF4-FFF2-40B4-BE49-F238E27FC236}">
                <a16:creationId xmlns:a16="http://schemas.microsoft.com/office/drawing/2014/main" id="{838B60CC-E399-4574-A5C1-54E4B95D19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2687" y="312981"/>
            <a:ext cx="4149273" cy="2333966"/>
          </a:xfrm>
          <a:prstGeom prst="rect">
            <a:avLst/>
          </a:prstGeom>
        </p:spPr>
      </p:pic>
      <p:pic>
        <p:nvPicPr>
          <p:cNvPr id="5" name="Content Placeholder 4" descr="A close up of a machine&#10;&#10;Description automatically generated">
            <a:extLst>
              <a:ext uri="{FF2B5EF4-FFF2-40B4-BE49-F238E27FC236}">
                <a16:creationId xmlns:a16="http://schemas.microsoft.com/office/drawing/2014/main" id="{98EA9F3A-4A71-4808-B141-7F8EE88CA16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73363" y="3068053"/>
            <a:ext cx="4336858" cy="2851484"/>
          </a:xfrm>
          <a:prstGeom prst="rect">
            <a:avLst/>
          </a:prstGeom>
        </p:spPr>
      </p:pic>
    </p:spTree>
    <p:extLst>
      <p:ext uri="{BB962C8B-B14F-4D97-AF65-F5344CB8AC3E}">
        <p14:creationId xmlns:p14="http://schemas.microsoft.com/office/powerpoint/2010/main" val="26762187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1" y="803325"/>
            <a:ext cx="5314536" cy="1325563"/>
          </a:xfrm>
        </p:spPr>
        <p:txBody>
          <a:bodyPr>
            <a:normAutofit/>
          </a:bodyPr>
          <a:lstStyle/>
          <a:p>
            <a:r>
              <a:rPr lang="en-US" dirty="0"/>
              <a:t>Upper Extremity Nerve Blocks</a:t>
            </a:r>
          </a:p>
        </p:txBody>
      </p:sp>
      <p:sp>
        <p:nvSpPr>
          <p:cNvPr id="3" name="Content Placeholder 2"/>
          <p:cNvSpPr>
            <a:spLocks noGrp="1"/>
          </p:cNvSpPr>
          <p:nvPr>
            <p:ph idx="1"/>
          </p:nvPr>
        </p:nvSpPr>
        <p:spPr>
          <a:xfrm>
            <a:off x="762000" y="2279018"/>
            <a:ext cx="5314543" cy="3375920"/>
          </a:xfrm>
        </p:spPr>
        <p:txBody>
          <a:bodyPr anchor="t">
            <a:normAutofit/>
          </a:bodyPr>
          <a:lstStyle/>
          <a:p>
            <a:pPr marL="0" indent="0">
              <a:buNone/>
            </a:pPr>
            <a:r>
              <a:rPr lang="en-US" sz="1800" dirty="0"/>
              <a:t>Various Approaches are available, and the operators approach may vary based on surgery, anatomy and skillset.</a:t>
            </a:r>
          </a:p>
          <a:p>
            <a:pPr lvl="1"/>
            <a:r>
              <a:rPr lang="en-US" sz="1800" dirty="0"/>
              <a:t>Interscalene</a:t>
            </a:r>
          </a:p>
          <a:p>
            <a:pPr lvl="1"/>
            <a:r>
              <a:rPr lang="en-US" sz="1800" dirty="0"/>
              <a:t>Supraclavicular</a:t>
            </a:r>
          </a:p>
          <a:p>
            <a:pPr lvl="1"/>
            <a:r>
              <a:rPr lang="en-US" sz="1800" dirty="0"/>
              <a:t>Infraclavicular</a:t>
            </a:r>
          </a:p>
          <a:p>
            <a:pPr lvl="1"/>
            <a:r>
              <a:rPr lang="en-US" sz="1800" dirty="0"/>
              <a:t>Axillary</a:t>
            </a:r>
          </a:p>
          <a:p>
            <a:pPr lvl="1"/>
            <a:r>
              <a:rPr lang="en-US" sz="1800" dirty="0"/>
              <a:t>Branch Nerves</a:t>
            </a:r>
          </a:p>
          <a:p>
            <a:endParaRPr lang="en-US" sz="1800" dirty="0"/>
          </a:p>
        </p:txBody>
      </p:sp>
      <p:sp>
        <p:nvSpPr>
          <p:cNvPr id="36" name="Freeform: Shape 35">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rotWithShape="1">
          <a:blip r:embed="rId2">
            <a:extLst/>
          </a:blip>
          <a:srcRect l="2170" r="1596"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968157248"/>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094105" y="802955"/>
            <a:ext cx="4977976" cy="1454051"/>
          </a:xfrm>
        </p:spPr>
        <p:txBody>
          <a:bodyPr>
            <a:normAutofit/>
          </a:bodyPr>
          <a:lstStyle/>
          <a:p>
            <a:r>
              <a:rPr lang="en-US" dirty="0">
                <a:solidFill>
                  <a:srgbClr val="000000"/>
                </a:solidFill>
              </a:rPr>
              <a:t>History of Local Anesthetics</a:t>
            </a:r>
          </a:p>
        </p:txBody>
      </p:sp>
      <p:sp>
        <p:nvSpPr>
          <p:cNvPr id="20"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descr="A close up of a coin&#10;&#10;Description automatically generated">
            <a:extLst>
              <a:ext uri="{FF2B5EF4-FFF2-40B4-BE49-F238E27FC236}">
                <a16:creationId xmlns:a16="http://schemas.microsoft.com/office/drawing/2014/main" id="{C2A416CB-67A1-4229-A4CE-BD10DBAA5832}"/>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25160" r="24680"/>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p:cNvSpPr>
            <a:spLocks noGrp="1"/>
          </p:cNvSpPr>
          <p:nvPr>
            <p:ph idx="1"/>
          </p:nvPr>
        </p:nvSpPr>
        <p:spPr>
          <a:xfrm>
            <a:off x="5226518" y="1817077"/>
            <a:ext cx="6912967" cy="5040923"/>
          </a:xfrm>
        </p:spPr>
        <p:txBody>
          <a:bodyPr anchor="ctr">
            <a:normAutofit/>
          </a:bodyPr>
          <a:lstStyle/>
          <a:p>
            <a:r>
              <a:rPr lang="en-US" sz="2400" dirty="0">
                <a:solidFill>
                  <a:srgbClr val="000000"/>
                </a:solidFill>
              </a:rPr>
              <a:t>The </a:t>
            </a:r>
            <a:r>
              <a:rPr lang="en-US" sz="2400" b="1" dirty="0">
                <a:solidFill>
                  <a:srgbClr val="000000"/>
                </a:solidFill>
              </a:rPr>
              <a:t>Incas</a:t>
            </a:r>
            <a:r>
              <a:rPr lang="en-US" sz="2400" dirty="0">
                <a:solidFill>
                  <a:srgbClr val="000000"/>
                </a:solidFill>
              </a:rPr>
              <a:t> regarded coca as a gift from the son of the sun God</a:t>
            </a:r>
          </a:p>
          <a:p>
            <a:r>
              <a:rPr lang="en-US" sz="2400" dirty="0">
                <a:solidFill>
                  <a:srgbClr val="000000"/>
                </a:solidFill>
              </a:rPr>
              <a:t>Local anesthesia was accomplished by having the operator chew coca leaves and apply the macerated pulp to the skin and wound edges while using a knife to bore through the bone</a:t>
            </a:r>
          </a:p>
          <a:p>
            <a:r>
              <a:rPr lang="en-US" sz="2400" dirty="0">
                <a:solidFill>
                  <a:srgbClr val="000000"/>
                </a:solidFill>
              </a:rPr>
              <a:t>Cocaine was brought back to </a:t>
            </a:r>
            <a:r>
              <a:rPr lang="en-US" sz="2400" b="1" dirty="0">
                <a:solidFill>
                  <a:srgbClr val="000000"/>
                </a:solidFill>
              </a:rPr>
              <a:t>Vienna</a:t>
            </a:r>
            <a:r>
              <a:rPr lang="en-US" sz="2400" dirty="0">
                <a:solidFill>
                  <a:srgbClr val="000000"/>
                </a:solidFill>
              </a:rPr>
              <a:t> by an explorer/physician named </a:t>
            </a:r>
            <a:r>
              <a:rPr lang="en-US" sz="2400" b="1" dirty="0">
                <a:solidFill>
                  <a:srgbClr val="000000"/>
                </a:solidFill>
              </a:rPr>
              <a:t>Scherzer</a:t>
            </a:r>
            <a:r>
              <a:rPr lang="en-US" sz="2400" dirty="0">
                <a:solidFill>
                  <a:srgbClr val="000000"/>
                </a:solidFill>
              </a:rPr>
              <a:t>. </a:t>
            </a:r>
          </a:p>
          <a:p>
            <a:r>
              <a:rPr lang="en-US" sz="2400" dirty="0">
                <a:solidFill>
                  <a:srgbClr val="000000"/>
                </a:solidFill>
              </a:rPr>
              <a:t>In Vienna, the chemist Albert </a:t>
            </a:r>
            <a:r>
              <a:rPr lang="en-US" sz="2400" b="1" dirty="0">
                <a:solidFill>
                  <a:srgbClr val="000000"/>
                </a:solidFill>
              </a:rPr>
              <a:t>Niemann</a:t>
            </a:r>
            <a:r>
              <a:rPr lang="en-US" sz="2400" dirty="0">
                <a:solidFill>
                  <a:srgbClr val="000000"/>
                </a:solidFill>
              </a:rPr>
              <a:t> isolated and </a:t>
            </a:r>
            <a:r>
              <a:rPr lang="en-US" sz="2400" b="1" dirty="0">
                <a:solidFill>
                  <a:srgbClr val="000000"/>
                </a:solidFill>
              </a:rPr>
              <a:t>crystallized pure cocaine </a:t>
            </a:r>
            <a:r>
              <a:rPr lang="en-US" sz="2400" dirty="0">
                <a:solidFill>
                  <a:srgbClr val="000000"/>
                </a:solidFill>
              </a:rPr>
              <a:t>hydrochloride in </a:t>
            </a:r>
            <a:r>
              <a:rPr lang="en-US" sz="2400" b="1" dirty="0">
                <a:solidFill>
                  <a:srgbClr val="000000"/>
                </a:solidFill>
              </a:rPr>
              <a:t>1860</a:t>
            </a:r>
            <a:r>
              <a:rPr lang="en-US" sz="2400" dirty="0">
                <a:solidFill>
                  <a:srgbClr val="000000"/>
                </a:solidFill>
              </a:rPr>
              <a:t>. </a:t>
            </a:r>
          </a:p>
        </p:txBody>
      </p:sp>
    </p:spTree>
    <p:extLst>
      <p:ext uri="{BB962C8B-B14F-4D97-AF65-F5344CB8AC3E}">
        <p14:creationId xmlns:p14="http://schemas.microsoft.com/office/powerpoint/2010/main" val="23342970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7">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54295" y="478232"/>
            <a:ext cx="703412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297762" y="1053711"/>
            <a:ext cx="5638994" cy="1424446"/>
          </a:xfrm>
        </p:spPr>
        <p:txBody>
          <a:bodyPr>
            <a:normAutofit/>
          </a:bodyPr>
          <a:lstStyle/>
          <a:p>
            <a:r>
              <a:rPr lang="en-US" dirty="0">
                <a:solidFill>
                  <a:srgbClr val="FFFFFF"/>
                </a:solidFill>
              </a:rPr>
              <a:t>Interscalene Nerve Block</a:t>
            </a:r>
          </a:p>
        </p:txBody>
      </p:sp>
      <p:pic>
        <p:nvPicPr>
          <p:cNvPr id="7" name="Picture 6"/>
          <p:cNvPicPr>
            <a:picLocks noChangeAspect="1"/>
          </p:cNvPicPr>
          <p:nvPr/>
        </p:nvPicPr>
        <p:blipFill>
          <a:blip r:embed="rId2"/>
          <a:stretch>
            <a:fillRect/>
          </a:stretch>
        </p:blipFill>
        <p:spPr>
          <a:xfrm>
            <a:off x="9891507" y="612231"/>
            <a:ext cx="1671071" cy="4230560"/>
          </a:xfrm>
          <a:prstGeom prst="rect">
            <a:avLst/>
          </a:prstGeom>
        </p:spPr>
      </p:pic>
      <p:cxnSp>
        <p:nvCxnSpPr>
          <p:cNvPr id="20" name="Straight Connector 19">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30098" y="2639023"/>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a:stretch>
            <a:fillRect/>
          </a:stretch>
        </p:blipFill>
        <p:spPr>
          <a:xfrm>
            <a:off x="4822807" y="2807105"/>
            <a:ext cx="4562440" cy="3478860"/>
          </a:xfrm>
          <a:prstGeom prst="rect">
            <a:avLst/>
          </a:prstGeom>
        </p:spPr>
      </p:pic>
      <p:sp>
        <p:nvSpPr>
          <p:cNvPr id="3" name="Content Placeholder 2"/>
          <p:cNvSpPr>
            <a:spLocks noGrp="1"/>
          </p:cNvSpPr>
          <p:nvPr>
            <p:ph idx="1"/>
          </p:nvPr>
        </p:nvSpPr>
        <p:spPr>
          <a:xfrm>
            <a:off x="270292" y="347256"/>
            <a:ext cx="4113413" cy="4399450"/>
          </a:xfrm>
        </p:spPr>
        <p:txBody>
          <a:bodyPr anchor="t">
            <a:normAutofit fontScale="92500" lnSpcReduction="20000"/>
          </a:bodyPr>
          <a:lstStyle/>
          <a:p>
            <a:r>
              <a:rPr lang="en-US" dirty="0"/>
              <a:t>Indications: Shoulder and upper arm surgery, surgery of the clavicle (combined with cervical plexus block) </a:t>
            </a:r>
          </a:p>
          <a:p>
            <a:r>
              <a:rPr lang="en-US" dirty="0"/>
              <a:t>Transducer position: Transverse on the neck, 3–4 cm superior to the clavicle, over the external jugular vein Goal: Local anesthetic spread around superior and middle trunks of brachial plexus, between the anterior and middle scalene muscles Local anesthetic: 7–15 mL</a:t>
            </a:r>
          </a:p>
          <a:p>
            <a:endParaRPr lang="en-US" dirty="0"/>
          </a:p>
        </p:txBody>
      </p:sp>
      <p:pic>
        <p:nvPicPr>
          <p:cNvPr id="1026" name="Picture 2" descr="https://www.nysora.com/wp-content/uploads/2018/09/32Bx08jpg-1024x418.jpg">
            <a:hlinkClick r:id="rId4"/>
            <a:extLst>
              <a:ext uri="{FF2B5EF4-FFF2-40B4-BE49-F238E27FC236}">
                <a16:creationId xmlns:a16="http://schemas.microsoft.com/office/drawing/2014/main" id="{6DB137D2-56CA-44CE-A0F9-F18B97C2DE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918895"/>
            <a:ext cx="4653999" cy="189977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C7F235A-73C9-4DB8-B0A7-B8441C681F18}"/>
              </a:ext>
            </a:extLst>
          </p:cNvPr>
          <p:cNvSpPr txBox="1"/>
          <p:nvPr/>
        </p:nvSpPr>
        <p:spPr>
          <a:xfrm>
            <a:off x="1255244" y="366623"/>
            <a:ext cx="9461917" cy="6124754"/>
          </a:xfrm>
          <a:prstGeom prst="rect">
            <a:avLst/>
          </a:prstGeom>
          <a:solidFill>
            <a:schemeClr val="accent1"/>
          </a:solidFill>
        </p:spPr>
        <p:txBody>
          <a:bodyPr wrap="square" rtlCol="0">
            <a:spAutoFit/>
          </a:bodyPr>
          <a:lstStyle/>
          <a:p>
            <a:r>
              <a:rPr lang="en-US" sz="2800" u="sng" dirty="0"/>
              <a:t>Side effects/Complications</a:t>
            </a:r>
          </a:p>
          <a:p>
            <a:pPr marL="457200" indent="-457200">
              <a:buFont typeface="Arial" panose="020B0604020202020204" pitchFamily="34" charset="0"/>
              <a:buChar char="•"/>
            </a:pPr>
            <a:r>
              <a:rPr lang="en-US" sz="2800" dirty="0"/>
              <a:t>Diaphragmatic hemiparesis from ipsilateral phrenic nerve block </a:t>
            </a:r>
          </a:p>
          <a:p>
            <a:pPr marL="914400" lvl="1" indent="-457200">
              <a:buFont typeface="Arial" panose="020B0604020202020204" pitchFamily="34" charset="0"/>
              <a:buChar char="•"/>
            </a:pPr>
            <a:r>
              <a:rPr lang="en-US" sz="2800" dirty="0"/>
              <a:t>(100% incidence, 25% reduction in pulmonary function)</a:t>
            </a:r>
          </a:p>
          <a:p>
            <a:pPr marL="457200" indent="-457200">
              <a:buFont typeface="Arial" panose="020B0604020202020204" pitchFamily="34" charset="0"/>
              <a:buChar char="•"/>
            </a:pPr>
            <a:r>
              <a:rPr lang="en-US" sz="2800" dirty="0"/>
              <a:t>Pneumothorax</a:t>
            </a:r>
          </a:p>
          <a:p>
            <a:pPr marL="457200" indent="-457200">
              <a:buFont typeface="Arial" panose="020B0604020202020204" pitchFamily="34" charset="0"/>
              <a:buChar char="•"/>
            </a:pPr>
            <a:r>
              <a:rPr lang="en-US" sz="2800" dirty="0"/>
              <a:t>Blockade of Vagus, recurrent laryngeal, and cervical sympathetic nerves (Horner's syndrome)</a:t>
            </a:r>
          </a:p>
          <a:p>
            <a:pPr marL="457200" indent="-457200">
              <a:buFont typeface="Arial" panose="020B0604020202020204" pitchFamily="34" charset="0"/>
              <a:buChar char="•"/>
            </a:pPr>
            <a:r>
              <a:rPr lang="en-US" sz="2800" dirty="0"/>
              <a:t>Epidural or subarachnoid injection</a:t>
            </a:r>
          </a:p>
          <a:p>
            <a:pPr marL="457200" indent="-457200">
              <a:buFont typeface="Arial" panose="020B0604020202020204" pitchFamily="34" charset="0"/>
              <a:buChar char="•"/>
            </a:pPr>
            <a:r>
              <a:rPr lang="en-US" sz="2800" dirty="0"/>
              <a:t>Vertebral artery injection</a:t>
            </a:r>
          </a:p>
          <a:p>
            <a:r>
              <a:rPr lang="en-US" sz="2800" b="1" dirty="0"/>
              <a:t>All Blocks</a:t>
            </a:r>
          </a:p>
          <a:p>
            <a:pPr marL="457200" indent="-457200">
              <a:buFont typeface="Arial" panose="020B0604020202020204" pitchFamily="34" charset="0"/>
              <a:buChar char="•"/>
            </a:pPr>
            <a:r>
              <a:rPr lang="en-US" sz="2800" dirty="0"/>
              <a:t>Bleeding</a:t>
            </a:r>
          </a:p>
          <a:p>
            <a:pPr marL="457200" indent="-457200">
              <a:buFont typeface="Arial" panose="020B0604020202020204" pitchFamily="34" charset="0"/>
              <a:buChar char="•"/>
            </a:pPr>
            <a:r>
              <a:rPr lang="en-US" sz="2800" dirty="0"/>
              <a:t>Infection</a:t>
            </a:r>
          </a:p>
          <a:p>
            <a:pPr marL="457200" indent="-457200">
              <a:buFont typeface="Arial" panose="020B0604020202020204" pitchFamily="34" charset="0"/>
              <a:buChar char="•"/>
            </a:pPr>
            <a:r>
              <a:rPr lang="en-US" sz="2800" dirty="0"/>
              <a:t>Allergic or adverse reaction to medication</a:t>
            </a:r>
          </a:p>
          <a:p>
            <a:pPr marL="457200" indent="-457200">
              <a:buFont typeface="Arial" panose="020B0604020202020204" pitchFamily="34" charset="0"/>
              <a:buChar char="•"/>
            </a:pPr>
            <a:r>
              <a:rPr lang="en-US" sz="2800" dirty="0"/>
              <a:t>Permanent neurologic injury (incidence 1:10,000)</a:t>
            </a:r>
          </a:p>
        </p:txBody>
      </p:sp>
    </p:spTree>
    <p:extLst>
      <p:ext uri="{BB962C8B-B14F-4D97-AF65-F5344CB8AC3E}">
        <p14:creationId xmlns:p14="http://schemas.microsoft.com/office/powerpoint/2010/main" val="189459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78505" y="-77229"/>
            <a:ext cx="4668257" cy="1325563"/>
          </a:xfrm>
        </p:spPr>
        <p:txBody>
          <a:bodyPr>
            <a:normAutofit/>
          </a:bodyPr>
          <a:lstStyle/>
          <a:p>
            <a:r>
              <a:rPr lang="en-US" dirty="0"/>
              <a:t>Shoulder Surgery</a:t>
            </a:r>
          </a:p>
        </p:txBody>
      </p:sp>
      <p:sp>
        <p:nvSpPr>
          <p:cNvPr id="20" name="Freeform: Shape 19">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2"/>
          <a:srcRect t="2000" r="6" b="6"/>
          <a:stretch/>
        </p:blipFill>
        <p:spPr>
          <a:xfrm>
            <a:off x="3489549" y="2262505"/>
            <a:ext cx="3187676" cy="3187676"/>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14" name="Picture 13"/>
          <p:cNvPicPr>
            <a:picLocks noChangeAspect="1"/>
          </p:cNvPicPr>
          <p:nvPr/>
        </p:nvPicPr>
        <p:blipFill rotWithShape="1">
          <a:blip r:embed="rId3"/>
          <a:srcRect t="14042" r="-4" b="1755"/>
          <a:stretch/>
        </p:blipFill>
        <p:spPr>
          <a:xfrm>
            <a:off x="20" y="10"/>
            <a:ext cx="3967953" cy="3383270"/>
          </a:xfrm>
          <a:custGeom>
            <a:avLst/>
            <a:gdLst>
              <a:gd name="connsiteX0" fmla="*/ 0 w 3967973"/>
              <a:gd name="connsiteY0" fmla="*/ 0 h 3383280"/>
              <a:gd name="connsiteX1" fmla="*/ 3605273 w 3967973"/>
              <a:gd name="connsiteY1" fmla="*/ 0 h 3383280"/>
              <a:gd name="connsiteX2" fmla="*/ 3704836 w 3967973"/>
              <a:gd name="connsiteY2" fmla="*/ 163887 h 3383280"/>
              <a:gd name="connsiteX3" fmla="*/ 3967973 w 3967973"/>
              <a:gd name="connsiteY3" fmla="*/ 1203093 h 3383280"/>
              <a:gd name="connsiteX4" fmla="*/ 1787786 w 3967973"/>
              <a:gd name="connsiteY4" fmla="*/ 3383280 h 3383280"/>
              <a:gd name="connsiteX5" fmla="*/ 105448 w 3967973"/>
              <a:gd name="connsiteY5" fmla="*/ 2589894 h 3383280"/>
              <a:gd name="connsiteX6" fmla="*/ 0 w 3967973"/>
              <a:gd name="connsiteY6" fmla="*/ 2448881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15" name="Picture 14"/>
          <p:cNvPicPr>
            <a:picLocks noChangeAspect="1"/>
          </p:cNvPicPr>
          <p:nvPr/>
        </p:nvPicPr>
        <p:blipFill rotWithShape="1">
          <a:blip r:embed="rId4"/>
          <a:srcRect t="1521" r="4" b="4"/>
          <a:stretch/>
        </p:blipFill>
        <p:spPr>
          <a:xfrm>
            <a:off x="4825" y="4007260"/>
            <a:ext cx="3484723" cy="3148604"/>
          </a:xfrm>
          <a:custGeom>
            <a:avLst/>
            <a:gdLst>
              <a:gd name="connsiteX0" fmla="*/ 1358746 w 3155071"/>
              <a:gd name="connsiteY0" fmla="*/ 0 h 2850749"/>
              <a:gd name="connsiteX1" fmla="*/ 3155071 w 3155071"/>
              <a:gd name="connsiteY1" fmla="*/ 1796325 h 2850749"/>
              <a:gd name="connsiteX2" fmla="*/ 2848287 w 3155071"/>
              <a:gd name="connsiteY2" fmla="*/ 2800668 h 2850749"/>
              <a:gd name="connsiteX3" fmla="*/ 2810837 w 3155071"/>
              <a:gd name="connsiteY3" fmla="*/ 2850749 h 2850749"/>
              <a:gd name="connsiteX4" fmla="*/ 0 w 3155071"/>
              <a:gd name="connsiteY4" fmla="*/ 2850749 h 2850749"/>
              <a:gd name="connsiteX5" fmla="*/ 0 w 3155071"/>
              <a:gd name="connsiteY5" fmla="*/ 623564 h 2850749"/>
              <a:gd name="connsiteX6" fmla="*/ 88552 w 3155071"/>
              <a:gd name="connsiteY6" fmla="*/ 526132 h 2850749"/>
              <a:gd name="connsiteX7" fmla="*/ 1358746 w 3155071"/>
              <a:gd name="connsiteY7" fmla="*/ 0 h 285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
        <p:nvSpPr>
          <p:cNvPr id="3" name="Content Placeholder 2"/>
          <p:cNvSpPr>
            <a:spLocks noGrp="1"/>
          </p:cNvSpPr>
          <p:nvPr>
            <p:ph idx="1"/>
          </p:nvPr>
        </p:nvSpPr>
        <p:spPr>
          <a:xfrm>
            <a:off x="6772244" y="963561"/>
            <a:ext cx="5164117" cy="5732207"/>
          </a:xfrm>
        </p:spPr>
        <p:txBody>
          <a:bodyPr anchor="t">
            <a:normAutofit lnSpcReduction="10000"/>
          </a:bodyPr>
          <a:lstStyle/>
          <a:p>
            <a:r>
              <a:rPr lang="en-US" sz="1800" u="sng" dirty="0"/>
              <a:t>Arthroscopic</a:t>
            </a:r>
            <a:r>
              <a:rPr lang="en-US" sz="1800" dirty="0"/>
              <a:t>: Nerves of importance to anesthesia: </a:t>
            </a:r>
            <a:r>
              <a:rPr lang="en-US" sz="1800" b="1" dirty="0"/>
              <a:t>supraclavicular</a:t>
            </a:r>
            <a:r>
              <a:rPr lang="en-US" sz="1800" dirty="0"/>
              <a:t>, suprascapular, and axillary (radial) nerves. </a:t>
            </a:r>
          </a:p>
          <a:p>
            <a:r>
              <a:rPr lang="en-US" sz="1800" u="sng" dirty="0"/>
              <a:t>Open</a:t>
            </a:r>
            <a:r>
              <a:rPr lang="en-US" sz="1800" dirty="0"/>
              <a:t>: Knowledge of the surgical approach is important because surgery may also involve the territories of the median cutaneous, </a:t>
            </a:r>
            <a:r>
              <a:rPr lang="en-US" sz="1800" b="1" u="sng" dirty="0"/>
              <a:t>intercostobrachial</a:t>
            </a:r>
            <a:r>
              <a:rPr lang="en-US" sz="1800" dirty="0"/>
              <a:t>, and the median antebrachial cutaneous nerves.</a:t>
            </a:r>
          </a:p>
          <a:p>
            <a:r>
              <a:rPr lang="en-US" sz="1800" dirty="0"/>
              <a:t>Up to </a:t>
            </a:r>
            <a:r>
              <a:rPr lang="en-US" sz="1800" b="1" dirty="0"/>
              <a:t>70%</a:t>
            </a:r>
            <a:r>
              <a:rPr lang="en-US" sz="1800" dirty="0"/>
              <a:t> of patients report severe pain on movement after open major shoulder surgery, which is more than after hysterectomy (60%), gastrectomy, or thoracotomy (60%). </a:t>
            </a:r>
          </a:p>
          <a:p>
            <a:r>
              <a:rPr lang="en-US" sz="1800" dirty="0"/>
              <a:t>Major shoulder surgery entails massive nociceptive input from the richly innervated joint and periarticular tissues, which produce continuous deep somatic pain and bouts of reflex spasm of muscles.</a:t>
            </a:r>
          </a:p>
          <a:p>
            <a:r>
              <a:rPr lang="en-US" sz="1800" dirty="0"/>
              <a:t> Periarticular structures exhibit not only C afferents, but also A alpha and A delta afferents, the latter being poorly blocked by opioids, which explains the relative inefficacy of opioids to control this type of postoperative pain.</a:t>
            </a:r>
          </a:p>
          <a:p>
            <a:pPr marL="0" indent="0">
              <a:buNone/>
            </a:pPr>
            <a:endParaRPr lang="en-US" sz="1800" dirty="0"/>
          </a:p>
        </p:txBody>
      </p:sp>
    </p:spTree>
    <p:extLst>
      <p:ext uri="{BB962C8B-B14F-4D97-AF65-F5344CB8AC3E}">
        <p14:creationId xmlns:p14="http://schemas.microsoft.com/office/powerpoint/2010/main" val="97008645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39467" y="484632"/>
            <a:ext cx="4960918" cy="1609344"/>
          </a:xfrm>
          <a:ln>
            <a:noFill/>
          </a:ln>
        </p:spPr>
        <p:txBody>
          <a:bodyPr>
            <a:normAutofit/>
          </a:bodyPr>
          <a:lstStyle/>
          <a:p>
            <a:r>
              <a:rPr lang="en-US" sz="3700" dirty="0"/>
              <a:t>Supraclavicular Brachial Plexus Nerve Block 	</a:t>
            </a:r>
          </a:p>
        </p:txBody>
      </p:sp>
      <p:pic>
        <p:nvPicPr>
          <p:cNvPr id="11" name="Picture 10" descr="A picture containing person, sitting, indoor&#10;&#10;Description automatically generated">
            <a:extLst>
              <a:ext uri="{FF2B5EF4-FFF2-40B4-BE49-F238E27FC236}">
                <a16:creationId xmlns:a16="http://schemas.microsoft.com/office/drawing/2014/main" id="{553FAE3E-9615-436A-959E-038B1B2347F4}"/>
              </a:ext>
            </a:extLst>
          </p:cNvPr>
          <p:cNvPicPr>
            <a:picLocks noChangeAspect="1"/>
          </p:cNvPicPr>
          <p:nvPr/>
        </p:nvPicPr>
        <p:blipFill rotWithShape="1">
          <a:blip r:embed="rId2">
            <a:extLst>
              <a:ext uri="{28A0092B-C50C-407E-A947-70E740481C1C}">
                <a14:useLocalDpi xmlns:a14="http://schemas.microsoft.com/office/drawing/2010/main" val="0"/>
              </a:ext>
            </a:extLst>
          </a:blip>
          <a:srcRect l="33648" r="18810"/>
          <a:stretch/>
        </p:blipFill>
        <p:spPr>
          <a:xfrm>
            <a:off x="-2" y="10"/>
            <a:ext cx="3036232" cy="3352846"/>
          </a:xfrm>
          <a:prstGeom prst="rect">
            <a:avLst/>
          </a:prstGeom>
        </p:spPr>
      </p:pic>
      <p:pic>
        <p:nvPicPr>
          <p:cNvPr id="5" name="Picture 4">
            <a:extLst>
              <a:ext uri="{FF2B5EF4-FFF2-40B4-BE49-F238E27FC236}">
                <a16:creationId xmlns:a16="http://schemas.microsoft.com/office/drawing/2014/main" id="{53D5F037-EAB8-4723-B1C7-27C87D64DEF7}"/>
              </a:ext>
            </a:extLst>
          </p:cNvPr>
          <p:cNvPicPr>
            <a:picLocks noChangeAspect="1"/>
          </p:cNvPicPr>
          <p:nvPr/>
        </p:nvPicPr>
        <p:blipFill rotWithShape="1">
          <a:blip r:embed="rId3">
            <a:extLst>
              <a:ext uri="{28A0092B-C50C-407E-A947-70E740481C1C}">
                <a14:useLocalDpi xmlns:a14="http://schemas.microsoft.com/office/drawing/2010/main" val="0"/>
              </a:ext>
            </a:extLst>
          </a:blip>
          <a:srcRect t="22873" r="1" b="9583"/>
          <a:stretch/>
        </p:blipFill>
        <p:spPr>
          <a:xfrm>
            <a:off x="3127672" y="-1"/>
            <a:ext cx="2971377" cy="5049079"/>
          </a:xfrm>
          <a:custGeom>
            <a:avLst/>
            <a:gdLst>
              <a:gd name="connsiteX0" fmla="*/ 0 w 2971377"/>
              <a:gd name="connsiteY0" fmla="*/ 0 h 5049079"/>
              <a:gd name="connsiteX1" fmla="*/ 2971377 w 2971377"/>
              <a:gd name="connsiteY1" fmla="*/ 0 h 5049079"/>
              <a:gd name="connsiteX2" fmla="*/ 2971377 w 2971377"/>
              <a:gd name="connsiteY2" fmla="*/ 5049079 h 5049079"/>
              <a:gd name="connsiteX3" fmla="*/ 949962 w 2971377"/>
              <a:gd name="connsiteY3" fmla="*/ 5049079 h 5049079"/>
              <a:gd name="connsiteX4" fmla="*/ 949962 w 2971377"/>
              <a:gd name="connsiteY4" fmla="*/ 3352857 h 5049079"/>
              <a:gd name="connsiteX5" fmla="*/ 0 w 2971377"/>
              <a:gd name="connsiteY5" fmla="*/ 3352857 h 504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377" h="5049079">
                <a:moveTo>
                  <a:pt x="0" y="0"/>
                </a:moveTo>
                <a:lnTo>
                  <a:pt x="2971377" y="0"/>
                </a:lnTo>
                <a:lnTo>
                  <a:pt x="2971377" y="5049079"/>
                </a:lnTo>
                <a:lnTo>
                  <a:pt x="949962" y="5049079"/>
                </a:lnTo>
                <a:lnTo>
                  <a:pt x="949962" y="3352857"/>
                </a:lnTo>
                <a:lnTo>
                  <a:pt x="0" y="3352857"/>
                </a:lnTo>
                <a:close/>
              </a:path>
            </a:pathLst>
          </a:custGeom>
        </p:spPr>
      </p:pic>
      <p:pic>
        <p:nvPicPr>
          <p:cNvPr id="13" name="Picture 12">
            <a:extLst>
              <a:ext uri="{FF2B5EF4-FFF2-40B4-BE49-F238E27FC236}">
                <a16:creationId xmlns:a16="http://schemas.microsoft.com/office/drawing/2014/main" id="{469E7E3C-6725-4106-81DC-D14E4E8FA4CB}"/>
              </a:ext>
            </a:extLst>
          </p:cNvPr>
          <p:cNvPicPr>
            <a:picLocks noChangeAspect="1"/>
          </p:cNvPicPr>
          <p:nvPr/>
        </p:nvPicPr>
        <p:blipFill rotWithShape="1">
          <a:blip r:embed="rId4">
            <a:extLst>
              <a:ext uri="{28A0092B-C50C-407E-A947-70E740481C1C}">
                <a14:useLocalDpi xmlns:a14="http://schemas.microsoft.com/office/drawing/2010/main" val="0"/>
              </a:ext>
            </a:extLst>
          </a:blip>
          <a:srcRect l="17120" r="5330"/>
          <a:stretch/>
        </p:blipFill>
        <p:spPr>
          <a:xfrm>
            <a:off x="20" y="3429000"/>
            <a:ext cx="3998825" cy="3429000"/>
          </a:xfrm>
          <a:prstGeom prst="rect">
            <a:avLst/>
          </a:prstGeom>
        </p:spPr>
      </p:pic>
      <p:pic>
        <p:nvPicPr>
          <p:cNvPr id="16" name="Picture 15" descr="Water next to the ocean&#10;&#10;Description automatically generated">
            <a:extLst>
              <a:ext uri="{FF2B5EF4-FFF2-40B4-BE49-F238E27FC236}">
                <a16:creationId xmlns:a16="http://schemas.microsoft.com/office/drawing/2014/main" id="{CD582D8D-FD96-4CDA-8170-D03FDFF21693}"/>
              </a:ext>
            </a:extLst>
          </p:cNvPr>
          <p:cNvPicPr>
            <a:picLocks noChangeAspect="1"/>
          </p:cNvPicPr>
          <p:nvPr/>
        </p:nvPicPr>
        <p:blipFill rotWithShape="1">
          <a:blip r:embed="rId5">
            <a:extLst>
              <a:ext uri="{28A0092B-C50C-407E-A947-70E740481C1C}">
                <a14:useLocalDpi xmlns:a14="http://schemas.microsoft.com/office/drawing/2010/main" val="0"/>
              </a:ext>
            </a:extLst>
          </a:blip>
          <a:srcRect l="10274" r="22554" b="-2"/>
          <a:stretch/>
        </p:blipFill>
        <p:spPr>
          <a:xfrm>
            <a:off x="4076621" y="5140518"/>
            <a:ext cx="2027001" cy="1720058"/>
          </a:xfrm>
          <a:prstGeom prst="rect">
            <a:avLst/>
          </a:prstGeom>
        </p:spPr>
      </p:pic>
      <p:sp>
        <p:nvSpPr>
          <p:cNvPr id="3" name="Content Placeholder 2"/>
          <p:cNvSpPr>
            <a:spLocks noGrp="1"/>
          </p:cNvSpPr>
          <p:nvPr>
            <p:ph idx="1"/>
          </p:nvPr>
        </p:nvSpPr>
        <p:spPr>
          <a:xfrm>
            <a:off x="6367008" y="1901471"/>
            <a:ext cx="5536502" cy="4471897"/>
          </a:xfrm>
        </p:spPr>
        <p:txBody>
          <a:bodyPr>
            <a:normAutofit/>
          </a:bodyPr>
          <a:lstStyle/>
          <a:p>
            <a:r>
              <a:rPr lang="en-US" sz="2000" dirty="0"/>
              <a:t>The transducer often is tilted slightly inferiorly. </a:t>
            </a:r>
          </a:p>
          <a:p>
            <a:pPr lvl="1"/>
            <a:r>
              <a:rPr lang="en-US" sz="2000" dirty="0"/>
              <a:t>see the subclavian artery in the transverse view and the brachial plexus just superficial and posterior the artery.</a:t>
            </a:r>
          </a:p>
          <a:p>
            <a:r>
              <a:rPr lang="en-US" sz="2000" dirty="0"/>
              <a:t>needle within the brachial plexus sheath posterior to the subclavian artery and inject local anesthetic to surround the trunks and divisions of the brachial plexus at this level.</a:t>
            </a:r>
          </a:p>
          <a:p>
            <a:r>
              <a:rPr lang="en-US" sz="2000" dirty="0"/>
              <a:t>The risk of phrenic nerve palsy is lower than with the interscalene block but cannot be reliably avoided. </a:t>
            </a:r>
          </a:p>
          <a:p>
            <a:pPr lvl="1"/>
            <a:r>
              <a:rPr lang="en-US" sz="1600" dirty="0"/>
              <a:t>Therefore, in patients who cannot tolerate a 27–30% decrease in respiratory function with phrenic blockade, an axillary or infraclavicular block is a better choice of anesthesia for upper extremity surgery.</a:t>
            </a:r>
          </a:p>
        </p:txBody>
      </p:sp>
    </p:spTree>
    <p:extLst>
      <p:ext uri="{BB962C8B-B14F-4D97-AF65-F5344CB8AC3E}">
        <p14:creationId xmlns:p14="http://schemas.microsoft.com/office/powerpoint/2010/main" val="741167812"/>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E2E0AFE-704B-4CB8-AB9D-D447278759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575911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21516" y="640263"/>
            <a:ext cx="4911826" cy="1344975"/>
          </a:xfrm>
        </p:spPr>
        <p:txBody>
          <a:bodyPr>
            <a:normAutofit/>
          </a:bodyPr>
          <a:lstStyle/>
          <a:p>
            <a:r>
              <a:rPr lang="en-US" sz="4000" dirty="0"/>
              <a:t>Infraclavicular Brachial Plexus Nerve Block 	</a:t>
            </a:r>
          </a:p>
        </p:txBody>
      </p:sp>
      <p:sp>
        <p:nvSpPr>
          <p:cNvPr id="3" name="Content Placeholder 2"/>
          <p:cNvSpPr>
            <a:spLocks noGrp="1"/>
          </p:cNvSpPr>
          <p:nvPr>
            <p:ph idx="1"/>
          </p:nvPr>
        </p:nvSpPr>
        <p:spPr>
          <a:xfrm>
            <a:off x="821515" y="2121762"/>
            <a:ext cx="4911827" cy="3626917"/>
          </a:xfrm>
        </p:spPr>
        <p:txBody>
          <a:bodyPr>
            <a:normAutofit/>
          </a:bodyPr>
          <a:lstStyle/>
          <a:p>
            <a:r>
              <a:rPr lang="en-US" sz="2400" dirty="0"/>
              <a:t>Indications: arm, elbow, forearm, and hand surgery</a:t>
            </a:r>
          </a:p>
          <a:p>
            <a:r>
              <a:rPr lang="en-US" sz="2400" dirty="0"/>
              <a:t>Transducer position: approximately parasagittal, just medial to the coracoid process, inferior to the clavicle</a:t>
            </a:r>
          </a:p>
          <a:p>
            <a:r>
              <a:rPr lang="en-US" sz="2400" dirty="0"/>
              <a:t>Goal: local anesthetic spread around axillary artery	</a:t>
            </a:r>
          </a:p>
        </p:txBody>
      </p:sp>
      <p:pic>
        <p:nvPicPr>
          <p:cNvPr id="10" name="Picture 9" descr="A close up of a logo&#10;&#10;Description automatically generated">
            <a:extLst>
              <a:ext uri="{FF2B5EF4-FFF2-40B4-BE49-F238E27FC236}">
                <a16:creationId xmlns:a16="http://schemas.microsoft.com/office/drawing/2014/main" id="{96FF65AA-DBE9-4B97-8DB7-6A39FE492FA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306431" y="218167"/>
            <a:ext cx="1043485" cy="2560702"/>
          </a:xfrm>
          <a:prstGeom prst="rect">
            <a:avLst/>
          </a:prstGeom>
        </p:spPr>
      </p:pic>
      <p:pic>
        <p:nvPicPr>
          <p:cNvPr id="6" name="Picture 5" descr="A picture containing water&#10;&#10;Description automatically generated">
            <a:extLst>
              <a:ext uri="{FF2B5EF4-FFF2-40B4-BE49-F238E27FC236}">
                <a16:creationId xmlns:a16="http://schemas.microsoft.com/office/drawing/2014/main" id="{AF6DCE8A-2CC2-4D61-8B66-E06F553783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8358" y="218167"/>
            <a:ext cx="3019926" cy="2446140"/>
          </a:xfrm>
          <a:prstGeom prst="rect">
            <a:avLst/>
          </a:prstGeom>
        </p:spPr>
      </p:pic>
      <p:pic>
        <p:nvPicPr>
          <p:cNvPr id="8" name="Picture 7" descr="A picture containing person, woman, indoor&#10;&#10;Description automatically generated">
            <a:extLst>
              <a:ext uri="{FF2B5EF4-FFF2-40B4-BE49-F238E27FC236}">
                <a16:creationId xmlns:a16="http://schemas.microsoft.com/office/drawing/2014/main" id="{C2ECE81E-A61F-45A4-BC55-86BA7AF224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593573" y="2810760"/>
            <a:ext cx="5123547" cy="3407159"/>
          </a:xfrm>
          <a:prstGeom prst="rect">
            <a:avLst/>
          </a:prstGeom>
        </p:spPr>
      </p:pic>
    </p:spTree>
    <p:extLst>
      <p:ext uri="{BB962C8B-B14F-4D97-AF65-F5344CB8AC3E}">
        <p14:creationId xmlns:p14="http://schemas.microsoft.com/office/powerpoint/2010/main" val="24495219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person in a blue shirt&#10;&#10;Description automatically generated">
            <a:extLst>
              <a:ext uri="{FF2B5EF4-FFF2-40B4-BE49-F238E27FC236}">
                <a16:creationId xmlns:a16="http://schemas.microsoft.com/office/drawing/2014/main" id="{85456F56-7411-4B3A-88B2-79AFEA481773}"/>
              </a:ext>
            </a:extLst>
          </p:cNvPr>
          <p:cNvPicPr>
            <a:picLocks noChangeAspect="1"/>
          </p:cNvPicPr>
          <p:nvPr/>
        </p:nvPicPr>
        <p:blipFill rotWithShape="1">
          <a:blip r:embed="rId2">
            <a:extLst>
              <a:ext uri="{28A0092B-C50C-407E-A947-70E740481C1C}">
                <a14:useLocalDpi xmlns:a14="http://schemas.microsoft.com/office/drawing/2010/main" val="0"/>
              </a:ext>
            </a:extLst>
          </a:blip>
          <a:srcRect t="18213" r="-3" b="14843"/>
          <a:stretch/>
        </p:blipFill>
        <p:spPr>
          <a:xfrm>
            <a:off x="5926240" y="10"/>
            <a:ext cx="6265758" cy="2285990"/>
          </a:xfrm>
          <a:custGeom>
            <a:avLst/>
            <a:gdLst>
              <a:gd name="connsiteX0" fmla="*/ 0 w 6265758"/>
              <a:gd name="connsiteY0" fmla="*/ 0 h 2286000"/>
              <a:gd name="connsiteX1" fmla="*/ 6265758 w 6265758"/>
              <a:gd name="connsiteY1" fmla="*/ 0 h 2286000"/>
              <a:gd name="connsiteX2" fmla="*/ 6265758 w 6265758"/>
              <a:gd name="connsiteY2" fmla="*/ 2286000 h 2286000"/>
              <a:gd name="connsiteX3" fmla="*/ 1062168 w 6265758"/>
              <a:gd name="connsiteY3" fmla="*/ 2286000 h 2286000"/>
              <a:gd name="connsiteX4" fmla="*/ 790683 w 6265758"/>
              <a:gd name="connsiteY4" fmla="*/ 1700078 h 2286000"/>
              <a:gd name="connsiteX5" fmla="*/ 787725 w 6265758"/>
              <a:gd name="connsiteY5" fmla="*/ 1700078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5758" h="2286000">
                <a:moveTo>
                  <a:pt x="0" y="0"/>
                </a:moveTo>
                <a:lnTo>
                  <a:pt x="6265758" y="0"/>
                </a:lnTo>
                <a:lnTo>
                  <a:pt x="6265758" y="2286000"/>
                </a:lnTo>
                <a:lnTo>
                  <a:pt x="1062168" y="2286000"/>
                </a:lnTo>
                <a:lnTo>
                  <a:pt x="790683" y="1700078"/>
                </a:lnTo>
                <a:lnTo>
                  <a:pt x="787725" y="1700078"/>
                </a:lnTo>
                <a:close/>
              </a:path>
            </a:pathLst>
          </a:custGeom>
        </p:spPr>
      </p:pic>
      <p:pic>
        <p:nvPicPr>
          <p:cNvPr id="5" name="Picture 4">
            <a:extLst>
              <a:ext uri="{FF2B5EF4-FFF2-40B4-BE49-F238E27FC236}">
                <a16:creationId xmlns:a16="http://schemas.microsoft.com/office/drawing/2014/main" id="{81C58CEC-2F94-4B61-A940-D2423F127313}"/>
              </a:ext>
            </a:extLst>
          </p:cNvPr>
          <p:cNvPicPr>
            <a:picLocks noChangeAspect="1"/>
          </p:cNvPicPr>
          <p:nvPr/>
        </p:nvPicPr>
        <p:blipFill rotWithShape="1">
          <a:blip r:embed="rId3">
            <a:extLst>
              <a:ext uri="{28A0092B-C50C-407E-A947-70E740481C1C}">
                <a14:useLocalDpi xmlns:a14="http://schemas.microsoft.com/office/drawing/2010/main" val="0"/>
              </a:ext>
            </a:extLst>
          </a:blip>
          <a:srcRect l="10451" r="16139"/>
          <a:stretch/>
        </p:blipFill>
        <p:spPr>
          <a:xfrm>
            <a:off x="6988408" y="2286000"/>
            <a:ext cx="5203590" cy="2286000"/>
          </a:xfrm>
          <a:custGeom>
            <a:avLst/>
            <a:gdLst>
              <a:gd name="connsiteX0" fmla="*/ 0 w 5203590"/>
              <a:gd name="connsiteY0" fmla="*/ 0 h 2286000"/>
              <a:gd name="connsiteX1" fmla="*/ 5203590 w 5203590"/>
              <a:gd name="connsiteY1" fmla="*/ 0 h 2286000"/>
              <a:gd name="connsiteX2" fmla="*/ 5203590 w 5203590"/>
              <a:gd name="connsiteY2" fmla="*/ 2286000 h 2286000"/>
              <a:gd name="connsiteX3" fmla="*/ 1059212 w 5203590"/>
              <a:gd name="connsiteY3" fmla="*/ 2286000 h 2286000"/>
              <a:gd name="connsiteX4" fmla="*/ 925708 w 5203590"/>
              <a:gd name="connsiteY4" fmla="*/ 1997870 h 2286000"/>
              <a:gd name="connsiteX5" fmla="*/ 925707 w 5203590"/>
              <a:gd name="connsiteY5" fmla="*/ 199787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03590" h="2286000">
                <a:moveTo>
                  <a:pt x="0" y="0"/>
                </a:moveTo>
                <a:lnTo>
                  <a:pt x="5203590" y="0"/>
                </a:lnTo>
                <a:lnTo>
                  <a:pt x="5203590" y="2286000"/>
                </a:lnTo>
                <a:lnTo>
                  <a:pt x="1059212" y="2286000"/>
                </a:lnTo>
                <a:lnTo>
                  <a:pt x="925708" y="1997870"/>
                </a:lnTo>
                <a:lnTo>
                  <a:pt x="925707" y="1997870"/>
                </a:lnTo>
                <a:close/>
              </a:path>
            </a:pathLst>
          </a:custGeom>
        </p:spPr>
      </p:pic>
      <p:pic>
        <p:nvPicPr>
          <p:cNvPr id="9" name="Picture 8" descr="A picture containing clothing&#10;&#10;Description automatically generated">
            <a:extLst>
              <a:ext uri="{FF2B5EF4-FFF2-40B4-BE49-F238E27FC236}">
                <a16:creationId xmlns:a16="http://schemas.microsoft.com/office/drawing/2014/main" id="{F4A99288-46B7-47B5-8393-F42906D8A4C8}"/>
              </a:ext>
            </a:extLst>
          </p:cNvPr>
          <p:cNvPicPr>
            <a:picLocks noChangeAspect="1"/>
          </p:cNvPicPr>
          <p:nvPr/>
        </p:nvPicPr>
        <p:blipFill rotWithShape="1">
          <a:blip r:embed="rId4">
            <a:extLst>
              <a:ext uri="{28A0092B-C50C-407E-A947-70E740481C1C}">
                <a14:useLocalDpi xmlns:a14="http://schemas.microsoft.com/office/drawing/2010/main" val="0"/>
              </a:ext>
            </a:extLst>
          </a:blip>
          <a:srcRect t="51067" r="-1" b="25352"/>
          <a:stretch/>
        </p:blipFill>
        <p:spPr>
          <a:xfrm>
            <a:off x="8047618" y="4572000"/>
            <a:ext cx="4144382" cy="2286000"/>
          </a:xfrm>
          <a:custGeom>
            <a:avLst/>
            <a:gdLst>
              <a:gd name="connsiteX0" fmla="*/ 0 w 4144382"/>
              <a:gd name="connsiteY0" fmla="*/ 0 h 2286000"/>
              <a:gd name="connsiteX1" fmla="*/ 4144382 w 4144382"/>
              <a:gd name="connsiteY1" fmla="*/ 0 h 2286000"/>
              <a:gd name="connsiteX2" fmla="*/ 4144382 w 4144382"/>
              <a:gd name="connsiteY2" fmla="*/ 2286000 h 2286000"/>
              <a:gd name="connsiteX3" fmla="*/ 1054581 w 4144382"/>
              <a:gd name="connsiteY3" fmla="*/ 2286000 h 2286000"/>
              <a:gd name="connsiteX4" fmla="*/ 1054581 w 4144382"/>
              <a:gd name="connsiteY4" fmla="*/ 2285999 h 2286000"/>
              <a:gd name="connsiteX5" fmla="*/ 1059211 w 4144382"/>
              <a:gd name="connsiteY5" fmla="*/ 2285999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4382" h="2286000">
                <a:moveTo>
                  <a:pt x="0" y="0"/>
                </a:moveTo>
                <a:lnTo>
                  <a:pt x="4144382" y="0"/>
                </a:lnTo>
                <a:lnTo>
                  <a:pt x="4144382" y="2286000"/>
                </a:lnTo>
                <a:lnTo>
                  <a:pt x="1054581" y="2286000"/>
                </a:lnTo>
                <a:lnTo>
                  <a:pt x="1054581" y="2285999"/>
                </a:lnTo>
                <a:lnTo>
                  <a:pt x="1059211" y="2285999"/>
                </a:lnTo>
                <a:close/>
              </a:path>
            </a:pathLst>
          </a:custGeom>
        </p:spPr>
      </p:pic>
      <p:sp>
        <p:nvSpPr>
          <p:cNvPr id="27" name="Freeform 16">
            <a:extLst>
              <a:ext uri="{FF2B5EF4-FFF2-40B4-BE49-F238E27FC236}">
                <a16:creationId xmlns:a16="http://schemas.microsoft.com/office/drawing/2014/main" id="{98BA90CC-0056-473E-80AE-8CB0EE6ACC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0203" cy="6858000"/>
          </a:xfrm>
          <a:custGeom>
            <a:avLst/>
            <a:gdLst>
              <a:gd name="connsiteX0" fmla="*/ 0 w 9590203"/>
              <a:gd name="connsiteY0" fmla="*/ 0 h 6858000"/>
              <a:gd name="connsiteX1" fmla="*/ 6414049 w 9590203"/>
              <a:gd name="connsiteY1" fmla="*/ 0 h 6858000"/>
              <a:gd name="connsiteX2" fmla="*/ 9590203 w 9590203"/>
              <a:gd name="connsiteY2" fmla="*/ 6858000 h 6858000"/>
              <a:gd name="connsiteX3" fmla="*/ 0 w 959020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590203" h="6858000">
                <a:moveTo>
                  <a:pt x="0" y="0"/>
                </a:moveTo>
                <a:lnTo>
                  <a:pt x="6414049" y="0"/>
                </a:lnTo>
                <a:lnTo>
                  <a:pt x="9590203" y="6858000"/>
                </a:lnTo>
                <a:lnTo>
                  <a:pt x="0" y="685800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838200" y="365125"/>
            <a:ext cx="5191125" cy="1325563"/>
          </a:xfrm>
        </p:spPr>
        <p:txBody>
          <a:bodyPr>
            <a:normAutofit/>
          </a:bodyPr>
          <a:lstStyle/>
          <a:p>
            <a:r>
              <a:rPr lang="en-US" dirty="0"/>
              <a:t>Axillary Nerve Block 	</a:t>
            </a:r>
          </a:p>
        </p:txBody>
      </p:sp>
      <p:sp>
        <p:nvSpPr>
          <p:cNvPr id="3" name="Content Placeholder 2"/>
          <p:cNvSpPr>
            <a:spLocks noGrp="1"/>
          </p:cNvSpPr>
          <p:nvPr>
            <p:ph idx="1"/>
          </p:nvPr>
        </p:nvSpPr>
        <p:spPr>
          <a:xfrm>
            <a:off x="838200" y="1407695"/>
            <a:ext cx="5707565" cy="4769267"/>
          </a:xfrm>
        </p:spPr>
        <p:txBody>
          <a:bodyPr>
            <a:normAutofit fontScale="92500"/>
          </a:bodyPr>
          <a:lstStyle/>
          <a:p>
            <a:r>
              <a:rPr lang="en-US" sz="2400" dirty="0"/>
              <a:t>Indications: elbow, forearm, and hand surgery</a:t>
            </a:r>
          </a:p>
          <a:p>
            <a:r>
              <a:rPr lang="en-US" sz="2400" dirty="0"/>
              <a:t>Transducer position: short axis to arm, just distal to the pectoralis major insertion</a:t>
            </a:r>
          </a:p>
          <a:p>
            <a:r>
              <a:rPr lang="en-US" sz="2400" dirty="0"/>
              <a:t>Goal: local anesthetic spread around axillary artery</a:t>
            </a:r>
          </a:p>
          <a:p>
            <a:r>
              <a:rPr lang="en-US" sz="2400" dirty="0"/>
              <a:t>Including the musculocutaneous nerve</a:t>
            </a:r>
          </a:p>
          <a:p>
            <a:r>
              <a:rPr lang="en-US" sz="2400" dirty="0"/>
              <a:t>Results in anesthesia of the upper limb from the mid-arm down to and including the hand. </a:t>
            </a:r>
          </a:p>
          <a:p>
            <a:r>
              <a:rPr lang="en-US" sz="2400" dirty="0"/>
              <a:t>Importantly, the block lends its name from the approach and not from the axillary nerve, which itself is not blocked because it departs from the posterior cord more proximally in the axilla. 	</a:t>
            </a:r>
          </a:p>
        </p:txBody>
      </p:sp>
    </p:spTree>
    <p:extLst>
      <p:ext uri="{BB962C8B-B14F-4D97-AF65-F5344CB8AC3E}">
        <p14:creationId xmlns:p14="http://schemas.microsoft.com/office/powerpoint/2010/main" val="2972601299"/>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46242" y="-57270"/>
            <a:ext cx="4960918" cy="1609344"/>
          </a:xfrm>
          <a:ln>
            <a:noFill/>
          </a:ln>
        </p:spPr>
        <p:txBody>
          <a:bodyPr>
            <a:normAutofit/>
          </a:bodyPr>
          <a:lstStyle/>
          <a:p>
            <a:r>
              <a:rPr lang="en-US" sz="4000" dirty="0"/>
              <a:t>IV Regional Anesthesia</a:t>
            </a:r>
            <a:br>
              <a:rPr lang="en-US" sz="4000" dirty="0"/>
            </a:br>
            <a:r>
              <a:rPr lang="en-US" sz="4000" dirty="0"/>
              <a:t>The Bier Block	</a:t>
            </a:r>
          </a:p>
        </p:txBody>
      </p:sp>
      <p:pic>
        <p:nvPicPr>
          <p:cNvPr id="5" name="Picture 4" descr="A person standing in a room&#10;&#10;Description automatically generated">
            <a:extLst>
              <a:ext uri="{FF2B5EF4-FFF2-40B4-BE49-F238E27FC236}">
                <a16:creationId xmlns:a16="http://schemas.microsoft.com/office/drawing/2014/main" id="{6B892D1C-1855-4B9F-8208-209151E86D33}"/>
              </a:ext>
            </a:extLst>
          </p:cNvPr>
          <p:cNvPicPr>
            <a:picLocks noChangeAspect="1"/>
          </p:cNvPicPr>
          <p:nvPr/>
        </p:nvPicPr>
        <p:blipFill rotWithShape="1">
          <a:blip r:embed="rId2">
            <a:extLst>
              <a:ext uri="{28A0092B-C50C-407E-A947-70E740481C1C}">
                <a14:useLocalDpi xmlns:a14="http://schemas.microsoft.com/office/drawing/2010/main" val="0"/>
              </a:ext>
            </a:extLst>
          </a:blip>
          <a:srcRect t="11476" r="2" b="2668"/>
          <a:stretch/>
        </p:blipFill>
        <p:spPr>
          <a:xfrm>
            <a:off x="-2" y="10"/>
            <a:ext cx="3036232" cy="3352846"/>
          </a:xfrm>
          <a:prstGeom prst="rect">
            <a:avLst/>
          </a:prstGeom>
        </p:spPr>
      </p:pic>
      <p:pic>
        <p:nvPicPr>
          <p:cNvPr id="9" name="Picture 8" descr="A person in a green room&#10;&#10;Description automatically generated">
            <a:extLst>
              <a:ext uri="{FF2B5EF4-FFF2-40B4-BE49-F238E27FC236}">
                <a16:creationId xmlns:a16="http://schemas.microsoft.com/office/drawing/2014/main" id="{FBAA4FC2-9FDD-4BDC-94F0-4DCC17AA4F44}"/>
              </a:ext>
            </a:extLst>
          </p:cNvPr>
          <p:cNvPicPr>
            <a:picLocks noChangeAspect="1"/>
          </p:cNvPicPr>
          <p:nvPr/>
        </p:nvPicPr>
        <p:blipFill rotWithShape="1">
          <a:blip r:embed="rId3">
            <a:extLst>
              <a:ext uri="{28A0092B-C50C-407E-A947-70E740481C1C}">
                <a14:useLocalDpi xmlns:a14="http://schemas.microsoft.com/office/drawing/2010/main" val="0"/>
              </a:ext>
            </a:extLst>
          </a:blip>
          <a:srcRect l="30967" r="2" b="2"/>
          <a:stretch/>
        </p:blipFill>
        <p:spPr>
          <a:xfrm>
            <a:off x="3127672" y="-1"/>
            <a:ext cx="2971377" cy="5049079"/>
          </a:xfrm>
          <a:custGeom>
            <a:avLst/>
            <a:gdLst>
              <a:gd name="connsiteX0" fmla="*/ 0 w 2971377"/>
              <a:gd name="connsiteY0" fmla="*/ 0 h 5049079"/>
              <a:gd name="connsiteX1" fmla="*/ 2971377 w 2971377"/>
              <a:gd name="connsiteY1" fmla="*/ 0 h 5049079"/>
              <a:gd name="connsiteX2" fmla="*/ 2971377 w 2971377"/>
              <a:gd name="connsiteY2" fmla="*/ 5049079 h 5049079"/>
              <a:gd name="connsiteX3" fmla="*/ 949962 w 2971377"/>
              <a:gd name="connsiteY3" fmla="*/ 5049079 h 5049079"/>
              <a:gd name="connsiteX4" fmla="*/ 949962 w 2971377"/>
              <a:gd name="connsiteY4" fmla="*/ 3352857 h 5049079"/>
              <a:gd name="connsiteX5" fmla="*/ 0 w 2971377"/>
              <a:gd name="connsiteY5" fmla="*/ 3352857 h 504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377" h="5049079">
                <a:moveTo>
                  <a:pt x="0" y="0"/>
                </a:moveTo>
                <a:lnTo>
                  <a:pt x="2971377" y="0"/>
                </a:lnTo>
                <a:lnTo>
                  <a:pt x="2971377" y="5049079"/>
                </a:lnTo>
                <a:lnTo>
                  <a:pt x="949962" y="5049079"/>
                </a:lnTo>
                <a:lnTo>
                  <a:pt x="949962" y="3352857"/>
                </a:lnTo>
                <a:lnTo>
                  <a:pt x="0" y="3352857"/>
                </a:lnTo>
                <a:close/>
              </a:path>
            </a:pathLst>
          </a:custGeom>
        </p:spPr>
      </p:pic>
      <p:pic>
        <p:nvPicPr>
          <p:cNvPr id="12" name="Picture 11" descr="A picture containing person, indoor&#10;&#10;Description automatically generated">
            <a:extLst>
              <a:ext uri="{FF2B5EF4-FFF2-40B4-BE49-F238E27FC236}">
                <a16:creationId xmlns:a16="http://schemas.microsoft.com/office/drawing/2014/main" id="{3F311D22-EC63-4C12-B767-8056AE10165C}"/>
              </a:ext>
            </a:extLst>
          </p:cNvPr>
          <p:cNvPicPr>
            <a:picLocks noChangeAspect="1"/>
          </p:cNvPicPr>
          <p:nvPr/>
        </p:nvPicPr>
        <p:blipFill rotWithShape="1">
          <a:blip r:embed="rId4">
            <a:extLst>
              <a:ext uri="{28A0092B-C50C-407E-A947-70E740481C1C}">
                <a14:useLocalDpi xmlns:a14="http://schemas.microsoft.com/office/drawing/2010/main" val="0"/>
              </a:ext>
            </a:extLst>
          </a:blip>
          <a:srcRect r="20406" b="-3"/>
          <a:stretch/>
        </p:blipFill>
        <p:spPr>
          <a:xfrm>
            <a:off x="20" y="3429000"/>
            <a:ext cx="3998825" cy="3429000"/>
          </a:xfrm>
          <a:prstGeom prst="rect">
            <a:avLst/>
          </a:prstGeom>
        </p:spPr>
      </p:pic>
      <p:pic>
        <p:nvPicPr>
          <p:cNvPr id="14" name="Picture 13" descr="A picture containing person, indoor, sitting&#10;&#10;Description automatically generated">
            <a:extLst>
              <a:ext uri="{FF2B5EF4-FFF2-40B4-BE49-F238E27FC236}">
                <a16:creationId xmlns:a16="http://schemas.microsoft.com/office/drawing/2014/main" id="{0C93682D-A5B1-4339-B097-C8A04A9DEDF5}"/>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4267" r="2" b="2"/>
          <a:stretch/>
        </p:blipFill>
        <p:spPr>
          <a:xfrm>
            <a:off x="4076621" y="5140518"/>
            <a:ext cx="2027001" cy="1720058"/>
          </a:xfrm>
          <a:prstGeom prst="rect">
            <a:avLst/>
          </a:prstGeom>
        </p:spPr>
      </p:pic>
      <p:sp>
        <p:nvSpPr>
          <p:cNvPr id="3" name="Content Placeholder 2"/>
          <p:cNvSpPr>
            <a:spLocks noGrp="1"/>
          </p:cNvSpPr>
          <p:nvPr>
            <p:ph idx="1"/>
          </p:nvPr>
        </p:nvSpPr>
        <p:spPr>
          <a:xfrm>
            <a:off x="6363221" y="1352811"/>
            <a:ext cx="5668357" cy="5745821"/>
          </a:xfrm>
        </p:spPr>
        <p:txBody>
          <a:bodyPr>
            <a:normAutofit fontScale="92500" lnSpcReduction="10000"/>
          </a:bodyPr>
          <a:lstStyle/>
          <a:p>
            <a:r>
              <a:rPr lang="en-US" sz="1600" dirty="0"/>
              <a:t>Performed most commonly with lidocaine 0.5%–1% </a:t>
            </a:r>
          </a:p>
          <a:p>
            <a:r>
              <a:rPr lang="en-US" sz="1600" dirty="0"/>
              <a:t>Appropriate for surgery and manipulation of the extremities requiring anesthesia of up to 1 hour’s duration. </a:t>
            </a:r>
          </a:p>
          <a:p>
            <a:r>
              <a:rPr lang="en-US" sz="1600" dirty="0"/>
              <a:t>It is most suited for peripheral, soft tissue operations such as ganglionectomy, carpal tunnel release, Dupuytren’s contracture surgery, or reduction of fractures. </a:t>
            </a:r>
          </a:p>
          <a:p>
            <a:r>
              <a:rPr lang="en-US" sz="1600" dirty="0"/>
              <a:t>The only absolute contraindication to IVRA is patient refusal.</a:t>
            </a:r>
          </a:p>
          <a:p>
            <a:r>
              <a:rPr lang="en-US" sz="1600" dirty="0"/>
              <a:t>Relative contraindications include the following:</a:t>
            </a:r>
          </a:p>
          <a:p>
            <a:pPr lvl="1"/>
            <a:r>
              <a:rPr lang="en-US" sz="1600" dirty="0"/>
              <a:t>Crush injuries of an extremity</a:t>
            </a:r>
          </a:p>
          <a:p>
            <a:pPr lvl="1"/>
            <a:r>
              <a:rPr lang="en-US" sz="1600" dirty="0"/>
              <a:t>Inability to locate peripheral veins</a:t>
            </a:r>
          </a:p>
          <a:p>
            <a:pPr lvl="1"/>
            <a:r>
              <a:rPr lang="en-US" sz="1600" dirty="0"/>
              <a:t>Local skin infections</a:t>
            </a:r>
          </a:p>
          <a:p>
            <a:pPr lvl="1"/>
            <a:r>
              <a:rPr lang="en-US" sz="1600" dirty="0"/>
              <a:t>Cellulitis</a:t>
            </a:r>
          </a:p>
          <a:p>
            <a:pPr lvl="1"/>
            <a:r>
              <a:rPr lang="en-US" sz="1600" dirty="0"/>
              <a:t>Compound fractures</a:t>
            </a:r>
          </a:p>
          <a:p>
            <a:pPr lvl="1"/>
            <a:r>
              <a:rPr lang="en-US" sz="1600" dirty="0"/>
              <a:t>Patients with convincing history of allergy to local anesthetics</a:t>
            </a:r>
          </a:p>
          <a:p>
            <a:pPr lvl="1"/>
            <a:r>
              <a:rPr lang="en-US" sz="1600" dirty="0"/>
              <a:t>Patients with severe vascular injuries to the extremity</a:t>
            </a:r>
          </a:p>
          <a:p>
            <a:pPr lvl="1"/>
            <a:r>
              <a:rPr lang="en-US" sz="1600" dirty="0"/>
              <a:t>Preexisting vascular arteriovenous shunts and patients in whom a tourniquet is unsuitable (ex. patients with severe peripheral vascular disease)</a:t>
            </a:r>
          </a:p>
          <a:p>
            <a:pPr lvl="1"/>
            <a:r>
              <a:rPr lang="en-US" sz="1600" dirty="0"/>
              <a:t>Sickle cell disease</a:t>
            </a:r>
          </a:p>
          <a:p>
            <a:pPr lvl="1"/>
            <a:r>
              <a:rPr lang="en-US" sz="1600" dirty="0"/>
              <a:t>Surgery planed for &gt;1 hour are typically not good indication for IV regional anesthesia due to occurrence of Tourniquet pain. 	</a:t>
            </a:r>
          </a:p>
        </p:txBody>
      </p:sp>
    </p:spTree>
    <p:extLst>
      <p:ext uri="{BB962C8B-B14F-4D97-AF65-F5344CB8AC3E}">
        <p14:creationId xmlns:p14="http://schemas.microsoft.com/office/powerpoint/2010/main" val="2688940799"/>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723578"/>
            <a:ext cx="4595071" cy="1645501"/>
          </a:xfrm>
        </p:spPr>
        <p:txBody>
          <a:bodyPr>
            <a:normAutofit/>
          </a:bodyPr>
          <a:lstStyle/>
          <a:p>
            <a:r>
              <a:rPr lang="en-US" dirty="0"/>
              <a:t>Lumbar Plexus Block</a:t>
            </a:r>
          </a:p>
        </p:txBody>
      </p:sp>
      <p:sp>
        <p:nvSpPr>
          <p:cNvPr id="3" name="Content Placeholder 2"/>
          <p:cNvSpPr>
            <a:spLocks noGrp="1"/>
          </p:cNvSpPr>
          <p:nvPr>
            <p:ph type="body" idx="1"/>
          </p:nvPr>
        </p:nvSpPr>
        <p:spPr>
          <a:xfrm>
            <a:off x="192506" y="2548467"/>
            <a:ext cx="4882386" cy="3628495"/>
          </a:xfrm>
        </p:spPr>
        <p:txBody>
          <a:bodyPr>
            <a:normAutofit lnSpcReduction="10000"/>
          </a:bodyPr>
          <a:lstStyle/>
          <a:p>
            <a:r>
              <a:rPr lang="en-US" sz="2000" dirty="0"/>
              <a:t>Produces anesthesia of the major components of the lumbar plexus: the femoral nerve (FN), lateral femoral cutaneous nerve (LFCN), and the obturator nerve (OBN). </a:t>
            </a:r>
          </a:p>
          <a:p>
            <a:r>
              <a:rPr lang="en-US" sz="2000" dirty="0"/>
              <a:t>Used as a sole technique or in combination with a sciatic nerve block for anesthesia or analgesia in patients having hip or lower extremity surgery. </a:t>
            </a:r>
          </a:p>
          <a:p>
            <a:r>
              <a:rPr lang="en-US" sz="2000" dirty="0"/>
              <a:t>It is also referred to as psoas compartment block (PCB) or posterior lumbar plexus block (PLB).</a:t>
            </a:r>
          </a:p>
        </p:txBody>
      </p:sp>
      <p:sp>
        <p:nvSpPr>
          <p:cNvPr id="18" name="Rectangle 17">
            <a:extLst>
              <a:ext uri="{FF2B5EF4-FFF2-40B4-BE49-F238E27FC236}">
                <a16:creationId xmlns:a16="http://schemas.microsoft.com/office/drawing/2014/main" id="{003713C1-2FB2-413B-BF91-3AE41726F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991" y="3474720"/>
            <a:ext cx="6100914"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90795B4D-5022-4A7F-A01D-8D880B7CD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9584" y="0"/>
            <a:ext cx="6192415" cy="6858000"/>
          </a:xfrm>
          <a:prstGeom prst="rect">
            <a:avLst/>
          </a:prstGeom>
          <a:solidFill>
            <a:schemeClr val="tx1">
              <a:lumMod val="85000"/>
              <a:lumOff val="1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AFD19018-DE7C-4796-ADF2-AD2EB0FC0D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picture containing sitting, table&#10;&#10;Description automatically generated">
            <a:extLst>
              <a:ext uri="{FF2B5EF4-FFF2-40B4-BE49-F238E27FC236}">
                <a16:creationId xmlns:a16="http://schemas.microsoft.com/office/drawing/2014/main" id="{0A81DA13-D0AD-491E-B5E9-7D792A9ACCC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30876" y="310869"/>
            <a:ext cx="3921625" cy="2852982"/>
          </a:xfrm>
          <a:prstGeom prst="rect">
            <a:avLst/>
          </a:prstGeom>
        </p:spPr>
      </p:pic>
      <p:sp>
        <p:nvSpPr>
          <p:cNvPr id="24" name="Rectangle 23">
            <a:extLst>
              <a:ext uri="{FF2B5EF4-FFF2-40B4-BE49-F238E27FC236}">
                <a16:creationId xmlns:a16="http://schemas.microsoft.com/office/drawing/2014/main" id="{B1A0A2C2-4F85-44AF-8708-8DCA4B550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9624"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A picture containing text, map&#10;&#10;Description automatically generated">
            <a:extLst>
              <a:ext uri="{FF2B5EF4-FFF2-40B4-BE49-F238E27FC236}">
                <a16:creationId xmlns:a16="http://schemas.microsoft.com/office/drawing/2014/main" id="{BE43365E-B070-413B-98A9-E86DAE67E7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9624" y="774204"/>
            <a:ext cx="3032929" cy="1774263"/>
          </a:xfrm>
          <a:prstGeom prst="rect">
            <a:avLst/>
          </a:prstGeom>
        </p:spPr>
      </p:pic>
      <p:pic>
        <p:nvPicPr>
          <p:cNvPr id="10" name="Picture 9" descr="A picture containing music&#10;&#10;Description automatically generated">
            <a:extLst>
              <a:ext uri="{FF2B5EF4-FFF2-40B4-BE49-F238E27FC236}">
                <a16:creationId xmlns:a16="http://schemas.microsoft.com/office/drawing/2014/main" id="{7125804C-6AF7-4429-8348-4E22A0723386}"/>
              </a:ext>
            </a:extLst>
          </p:cNvPr>
          <p:cNvPicPr>
            <a:picLocks noChangeAspect="1"/>
          </p:cNvPicPr>
          <p:nvPr/>
        </p:nvPicPr>
        <p:blipFill rotWithShape="1">
          <a:blip r:embed="rId5">
            <a:extLst>
              <a:ext uri="{28A0092B-C50C-407E-A947-70E740481C1C}">
                <a14:useLocalDpi xmlns:a14="http://schemas.microsoft.com/office/drawing/2010/main" val="0"/>
              </a:ext>
            </a:extLst>
          </a:blip>
          <a:srcRect l="2" t="1" r="4049" b="12308"/>
          <a:stretch/>
        </p:blipFill>
        <p:spPr>
          <a:xfrm>
            <a:off x="7597139" y="3584996"/>
            <a:ext cx="4558927" cy="1916589"/>
          </a:xfrm>
          <a:prstGeom prst="rect">
            <a:avLst/>
          </a:prstGeom>
        </p:spPr>
      </p:pic>
      <p:pic>
        <p:nvPicPr>
          <p:cNvPr id="14" name="Picture 13">
            <a:extLst>
              <a:ext uri="{FF2B5EF4-FFF2-40B4-BE49-F238E27FC236}">
                <a16:creationId xmlns:a16="http://schemas.microsoft.com/office/drawing/2014/main" id="{75551E55-CB48-4371-95AB-121F7016FB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4891" y="4145171"/>
            <a:ext cx="2855609" cy="2712829"/>
          </a:xfrm>
          <a:prstGeom prst="rect">
            <a:avLst/>
          </a:prstGeom>
        </p:spPr>
      </p:pic>
    </p:spTree>
    <p:extLst>
      <p:ext uri="{BB962C8B-B14F-4D97-AF65-F5344CB8AC3E}">
        <p14:creationId xmlns:p14="http://schemas.microsoft.com/office/powerpoint/2010/main" val="1026277979"/>
      </p:ext>
    </p:extLst>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9195" y="223997"/>
            <a:ext cx="3387106" cy="1645501"/>
          </a:xfrm>
        </p:spPr>
        <p:txBody>
          <a:bodyPr>
            <a:normAutofit/>
          </a:bodyPr>
          <a:lstStyle/>
          <a:p>
            <a:r>
              <a:rPr lang="en-US" dirty="0"/>
              <a:t>Fascia Iliaca Nerve Block</a:t>
            </a:r>
          </a:p>
        </p:txBody>
      </p:sp>
      <p:sp>
        <p:nvSpPr>
          <p:cNvPr id="3" name="Content Placeholder 2"/>
          <p:cNvSpPr>
            <a:spLocks noGrp="1"/>
          </p:cNvSpPr>
          <p:nvPr>
            <p:ph type="body" idx="1"/>
          </p:nvPr>
        </p:nvSpPr>
        <p:spPr>
          <a:xfrm>
            <a:off x="132347" y="2093495"/>
            <a:ext cx="4400803" cy="4632158"/>
          </a:xfrm>
        </p:spPr>
        <p:txBody>
          <a:bodyPr>
            <a:normAutofit fontScale="92500" lnSpcReduction="20000"/>
          </a:bodyPr>
          <a:lstStyle/>
          <a:p>
            <a:r>
              <a:rPr lang="en-US" sz="2400" dirty="0"/>
              <a:t>Indications: Analgesia for the anterior thigh, following hip and knee procedures</a:t>
            </a:r>
          </a:p>
          <a:p>
            <a:r>
              <a:rPr lang="en-US" sz="2400" dirty="0"/>
              <a:t>Transducer position: Transverse, close to the femoral crease and lateral to the femoral artery </a:t>
            </a:r>
          </a:p>
          <a:p>
            <a:r>
              <a:rPr lang="en-US" sz="2400" dirty="0"/>
              <a:t>Goal: A medial-lateral spread of local anesthetic underneath the fascia iliaca</a:t>
            </a:r>
          </a:p>
          <a:p>
            <a:r>
              <a:rPr lang="en-US" sz="2400" dirty="0"/>
              <a:t>Local anesthetic: 20–40 mL of dilute local anesthetic (ex. 0.2% ropivacaine)</a:t>
            </a:r>
          </a:p>
          <a:p>
            <a:r>
              <a:rPr lang="en-US" sz="2400" dirty="0"/>
              <a:t>The transducer can be placed anywhere between the level of the femoral crease and inguinal ligament.</a:t>
            </a:r>
          </a:p>
        </p:txBody>
      </p:sp>
      <p:sp>
        <p:nvSpPr>
          <p:cNvPr id="19" name="Rectangle 18">
            <a:extLst>
              <a:ext uri="{FF2B5EF4-FFF2-40B4-BE49-F238E27FC236}">
                <a16:creationId xmlns:a16="http://schemas.microsoft.com/office/drawing/2014/main" id="{EBB6D9F6-3E47-45AD-8461-718A3C87E3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8409" y="0"/>
            <a:ext cx="7653591" cy="6858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3B16A00-A549-4B07-B8C2-4B3A966D9E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41" y="321732"/>
            <a:ext cx="4111054" cy="3674848"/>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A plastic container of food&#10;&#10;Description automatically generated">
            <a:extLst>
              <a:ext uri="{FF2B5EF4-FFF2-40B4-BE49-F238E27FC236}">
                <a16:creationId xmlns:a16="http://schemas.microsoft.com/office/drawing/2014/main" id="{E1171013-52DE-4E3A-AAF8-88F1224B21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9463" y="625685"/>
            <a:ext cx="3775899" cy="3058478"/>
          </a:xfrm>
          <a:prstGeom prst="rect">
            <a:avLst/>
          </a:prstGeom>
        </p:spPr>
      </p:pic>
      <p:sp>
        <p:nvSpPr>
          <p:cNvPr id="23" name="Rectangle 22">
            <a:extLst>
              <a:ext uri="{FF2B5EF4-FFF2-40B4-BE49-F238E27FC236}">
                <a16:creationId xmlns:a16="http://schemas.microsoft.com/office/drawing/2014/main" id="{33B86BAE-87B4-4192-ABB2-627FFC965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8156" y="321732"/>
            <a:ext cx="276601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13" descr="A close up of a womans face&#10;&#10;Description automatically generated">
            <a:extLst>
              <a:ext uri="{FF2B5EF4-FFF2-40B4-BE49-F238E27FC236}">
                <a16:creationId xmlns:a16="http://schemas.microsoft.com/office/drawing/2014/main" id="{93E3D331-07E9-452C-A814-05005947A0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863605" y="474133"/>
            <a:ext cx="1270571" cy="2717800"/>
          </a:xfrm>
          <a:prstGeom prst="rect">
            <a:avLst/>
          </a:prstGeom>
        </p:spPr>
      </p:pic>
      <p:sp>
        <p:nvSpPr>
          <p:cNvPr id="25" name="Rectangle 24">
            <a:extLst>
              <a:ext uri="{FF2B5EF4-FFF2-40B4-BE49-F238E27FC236}">
                <a16:creationId xmlns:a16="http://schemas.microsoft.com/office/drawing/2014/main" id="{22BB4F03-4463-45CC-89A7-8E03412ED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41" y="4155753"/>
            <a:ext cx="4111054" cy="2380509"/>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black sign with white text&#10;&#10;Description automatically generated">
            <a:extLst>
              <a:ext uri="{FF2B5EF4-FFF2-40B4-BE49-F238E27FC236}">
                <a16:creationId xmlns:a16="http://schemas.microsoft.com/office/drawing/2014/main" id="{D6F0BDFC-57F7-49D0-8523-14FA754837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9463" y="4808304"/>
            <a:ext cx="3775899" cy="1085570"/>
          </a:xfrm>
          <a:prstGeom prst="rect">
            <a:avLst/>
          </a:prstGeom>
        </p:spPr>
      </p:pic>
      <p:sp>
        <p:nvSpPr>
          <p:cNvPr id="27" name="Rectangle 26">
            <a:extLst>
              <a:ext uri="{FF2B5EF4-FFF2-40B4-BE49-F238E27FC236}">
                <a16:creationId xmlns:a16="http://schemas.microsoft.com/office/drawing/2014/main" id="{80E1AEAE-1F52-4C29-925C-27738417E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8156" y="3509431"/>
            <a:ext cx="276601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A picture containing person, indoor, sitting, clothing&#10;&#10;Description automatically generated">
            <a:extLst>
              <a:ext uri="{FF2B5EF4-FFF2-40B4-BE49-F238E27FC236}">
                <a16:creationId xmlns:a16="http://schemas.microsoft.com/office/drawing/2014/main" id="{C42EBC41-D07F-4491-9824-5D6117D84C7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440598" y="3670295"/>
            <a:ext cx="2116585" cy="2713571"/>
          </a:xfrm>
          <a:prstGeom prst="rect">
            <a:avLst/>
          </a:prstGeom>
        </p:spPr>
      </p:pic>
    </p:spTree>
    <p:extLst>
      <p:ext uri="{BB962C8B-B14F-4D97-AF65-F5344CB8AC3E}">
        <p14:creationId xmlns:p14="http://schemas.microsoft.com/office/powerpoint/2010/main" val="687709229"/>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7827" y="723578"/>
            <a:ext cx="3883951" cy="1645501"/>
          </a:xfrm>
        </p:spPr>
        <p:txBody>
          <a:bodyPr>
            <a:normAutofit/>
          </a:bodyPr>
          <a:lstStyle/>
          <a:p>
            <a:r>
              <a:rPr lang="en-US" dirty="0"/>
              <a:t>Femoral Nerve Block</a:t>
            </a:r>
          </a:p>
        </p:txBody>
      </p:sp>
      <p:sp>
        <p:nvSpPr>
          <p:cNvPr id="3" name="Content Placeholder 2"/>
          <p:cNvSpPr>
            <a:spLocks noGrp="1"/>
          </p:cNvSpPr>
          <p:nvPr>
            <p:ph type="body" idx="1"/>
          </p:nvPr>
        </p:nvSpPr>
        <p:spPr>
          <a:xfrm>
            <a:off x="201620" y="2548467"/>
            <a:ext cx="3990157" cy="3744049"/>
          </a:xfrm>
        </p:spPr>
        <p:txBody>
          <a:bodyPr>
            <a:normAutofit fontScale="92500"/>
          </a:bodyPr>
          <a:lstStyle/>
          <a:p>
            <a:r>
              <a:rPr lang="en-US" dirty="0"/>
              <a:t>Indications: Femur, patella, quadriceps tendon, and knee surgery; analgesia for hip fracture</a:t>
            </a:r>
          </a:p>
          <a:p>
            <a:r>
              <a:rPr lang="en-US" dirty="0"/>
              <a:t>Transducer position: Transverse, femoral crease</a:t>
            </a:r>
          </a:p>
          <a:p>
            <a:r>
              <a:rPr lang="en-US" dirty="0"/>
              <a:t>Goal: Local anesthetic spread adjacent to the femoral nerve</a:t>
            </a:r>
          </a:p>
          <a:p>
            <a:endParaRPr lang="en-US" dirty="0"/>
          </a:p>
        </p:txBody>
      </p:sp>
      <p:sp>
        <p:nvSpPr>
          <p:cNvPr id="19" name="Rectangle 18">
            <a:extLst>
              <a:ext uri="{FF2B5EF4-FFF2-40B4-BE49-F238E27FC236}">
                <a16:creationId xmlns:a16="http://schemas.microsoft.com/office/drawing/2014/main" id="{EBB6D9F6-3E47-45AD-8461-718A3C87E3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8409" y="0"/>
            <a:ext cx="7653591" cy="6858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3B16A00-A549-4B07-B8C2-4B3A966D9E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41" y="321732"/>
            <a:ext cx="4111054" cy="3674848"/>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A picture containing person, indoor, clothing, sitting&#10;&#10;Description automatically generated">
            <a:extLst>
              <a:ext uri="{FF2B5EF4-FFF2-40B4-BE49-F238E27FC236}">
                <a16:creationId xmlns:a16="http://schemas.microsoft.com/office/drawing/2014/main" id="{ECD506FC-B6FC-48CD-8873-CC05B330E9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9463" y="734242"/>
            <a:ext cx="3775899" cy="2841363"/>
          </a:xfrm>
          <a:prstGeom prst="rect">
            <a:avLst/>
          </a:prstGeom>
        </p:spPr>
      </p:pic>
      <p:sp>
        <p:nvSpPr>
          <p:cNvPr id="23" name="Rectangle 22">
            <a:extLst>
              <a:ext uri="{FF2B5EF4-FFF2-40B4-BE49-F238E27FC236}">
                <a16:creationId xmlns:a16="http://schemas.microsoft.com/office/drawing/2014/main" id="{33B86BAE-87B4-4192-ABB2-627FFC965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8156" y="321732"/>
            <a:ext cx="276601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A close up of an animal&#10;&#10;Description automatically generated">
            <a:extLst>
              <a:ext uri="{FF2B5EF4-FFF2-40B4-BE49-F238E27FC236}">
                <a16:creationId xmlns:a16="http://schemas.microsoft.com/office/drawing/2014/main" id="{65EDDB2C-DDE8-4D96-BE82-3209F6A0EC6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279639" y="529021"/>
            <a:ext cx="2438503" cy="2608024"/>
          </a:xfrm>
          <a:prstGeom prst="rect">
            <a:avLst/>
          </a:prstGeom>
        </p:spPr>
      </p:pic>
      <p:sp>
        <p:nvSpPr>
          <p:cNvPr id="25" name="Rectangle 24">
            <a:extLst>
              <a:ext uri="{FF2B5EF4-FFF2-40B4-BE49-F238E27FC236}">
                <a16:creationId xmlns:a16="http://schemas.microsoft.com/office/drawing/2014/main" id="{22BB4F03-4463-45CC-89A7-8E03412ED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41" y="4155753"/>
            <a:ext cx="4111054" cy="2380509"/>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picture containing food&#10;&#10;Description automatically generated">
            <a:extLst>
              <a:ext uri="{FF2B5EF4-FFF2-40B4-BE49-F238E27FC236}">
                <a16:creationId xmlns:a16="http://schemas.microsoft.com/office/drawing/2014/main" id="{80849860-563D-45B0-90A3-E9B0C4E305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9463" y="4558150"/>
            <a:ext cx="3775899" cy="1585877"/>
          </a:xfrm>
          <a:prstGeom prst="rect">
            <a:avLst/>
          </a:prstGeom>
        </p:spPr>
      </p:pic>
      <p:sp>
        <p:nvSpPr>
          <p:cNvPr id="27" name="Rectangle 26">
            <a:extLst>
              <a:ext uri="{FF2B5EF4-FFF2-40B4-BE49-F238E27FC236}">
                <a16:creationId xmlns:a16="http://schemas.microsoft.com/office/drawing/2014/main" id="{80E1AEAE-1F52-4C29-925C-27738417E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8156" y="3509431"/>
            <a:ext cx="276601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1EF04FF5-C5F1-4DD9-8591-348268825F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85362" y="3988115"/>
            <a:ext cx="3205018" cy="2435813"/>
          </a:xfrm>
          <a:prstGeom prst="rect">
            <a:avLst/>
          </a:prstGeom>
        </p:spPr>
      </p:pic>
    </p:spTree>
    <p:extLst>
      <p:ext uri="{BB962C8B-B14F-4D97-AF65-F5344CB8AC3E}">
        <p14:creationId xmlns:p14="http://schemas.microsoft.com/office/powerpoint/2010/main" val="260863903"/>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06330" y="575888"/>
            <a:ext cx="2492945" cy="2115396"/>
          </a:xfrm>
        </p:spPr>
        <p:txBody>
          <a:bodyPr>
            <a:normAutofit/>
          </a:bodyPr>
          <a:lstStyle/>
          <a:p>
            <a:r>
              <a:rPr lang="en-US" sz="4000" dirty="0"/>
              <a:t>Saphenous Nerve Block</a:t>
            </a:r>
          </a:p>
        </p:txBody>
      </p:sp>
      <p:sp>
        <p:nvSpPr>
          <p:cNvPr id="3" name="Content Placeholder 2"/>
          <p:cNvSpPr>
            <a:spLocks noGrp="1"/>
          </p:cNvSpPr>
          <p:nvPr>
            <p:ph type="body" idx="1"/>
          </p:nvPr>
        </p:nvSpPr>
        <p:spPr>
          <a:xfrm>
            <a:off x="181765" y="3126731"/>
            <a:ext cx="4283164" cy="3792232"/>
          </a:xfrm>
        </p:spPr>
        <p:txBody>
          <a:bodyPr>
            <a:normAutofit/>
          </a:bodyPr>
          <a:lstStyle/>
          <a:p>
            <a:pPr marL="0" indent="0">
              <a:buNone/>
            </a:pPr>
            <a:r>
              <a:rPr lang="en-US" sz="2400" dirty="0"/>
              <a:t>Indications: saphenous vein stripping or harvesting; supplementation for medial foot/ankle surgery in combination with a sciatic nerve block, and analgesia for knee surgery in combination with multimodal analgesia.</a:t>
            </a:r>
          </a:p>
          <a:p>
            <a:pPr marL="0" indent="0">
              <a:buNone/>
            </a:pPr>
            <a:r>
              <a:rPr lang="en-US" sz="2400" dirty="0"/>
              <a:t>Approaches: Multiple different levels and approaches used.</a:t>
            </a:r>
          </a:p>
        </p:txBody>
      </p:sp>
      <p:sp>
        <p:nvSpPr>
          <p:cNvPr id="22" name="Rectangle 21">
            <a:extLst>
              <a:ext uri="{FF2B5EF4-FFF2-40B4-BE49-F238E27FC236}">
                <a16:creationId xmlns:a16="http://schemas.microsoft.com/office/drawing/2014/main" id="{EBB6D9F6-3E47-45AD-8461-718A3C87E3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8409" y="0"/>
            <a:ext cx="7653591" cy="6858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A3B16A00-A549-4B07-B8C2-4B3A966D9E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41" y="321732"/>
            <a:ext cx="4111054" cy="3674848"/>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descr="A close up of food&#10;&#10;Description automatically generated">
            <a:extLst>
              <a:ext uri="{FF2B5EF4-FFF2-40B4-BE49-F238E27FC236}">
                <a16:creationId xmlns:a16="http://schemas.microsoft.com/office/drawing/2014/main" id="{19BCEF79-74EA-4D53-ACD6-990F16AEC8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9463" y="1059913"/>
            <a:ext cx="3775899" cy="2190021"/>
          </a:xfrm>
          <a:prstGeom prst="rect">
            <a:avLst/>
          </a:prstGeom>
        </p:spPr>
      </p:pic>
      <p:sp>
        <p:nvSpPr>
          <p:cNvPr id="26" name="Rectangle 25">
            <a:extLst>
              <a:ext uri="{FF2B5EF4-FFF2-40B4-BE49-F238E27FC236}">
                <a16:creationId xmlns:a16="http://schemas.microsoft.com/office/drawing/2014/main" id="{33B86BAE-87B4-4192-ABB2-627FFC965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8156" y="321732"/>
            <a:ext cx="276601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22BB4F03-4463-45CC-89A7-8E03412ED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41" y="4155753"/>
            <a:ext cx="4111054" cy="2380509"/>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A picture containing woman, person, clothing, girl&#10;&#10;Description automatically generated">
            <a:extLst>
              <a:ext uri="{FF2B5EF4-FFF2-40B4-BE49-F238E27FC236}">
                <a16:creationId xmlns:a16="http://schemas.microsoft.com/office/drawing/2014/main" id="{7422355E-4163-4D2B-84C3-1649638E87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9463" y="4492072"/>
            <a:ext cx="3775899" cy="1718034"/>
          </a:xfrm>
          <a:prstGeom prst="rect">
            <a:avLst/>
          </a:prstGeom>
        </p:spPr>
      </p:pic>
      <p:sp>
        <p:nvSpPr>
          <p:cNvPr id="30" name="Rectangle 29">
            <a:extLst>
              <a:ext uri="{FF2B5EF4-FFF2-40B4-BE49-F238E27FC236}">
                <a16:creationId xmlns:a16="http://schemas.microsoft.com/office/drawing/2014/main" id="{80E1AEAE-1F52-4C29-925C-27738417E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8156" y="3509431"/>
            <a:ext cx="276601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Picture 16" descr="A close up of a womans face&#10;&#10;Description automatically generated">
            <a:extLst>
              <a:ext uri="{FF2B5EF4-FFF2-40B4-BE49-F238E27FC236}">
                <a16:creationId xmlns:a16="http://schemas.microsoft.com/office/drawing/2014/main" id="{D20A1E69-8F69-443E-85A3-583AEC303F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54" y="192505"/>
            <a:ext cx="2109801" cy="2713571"/>
          </a:xfrm>
          <a:prstGeom prst="rect">
            <a:avLst/>
          </a:prstGeom>
        </p:spPr>
      </p:pic>
      <p:pic>
        <p:nvPicPr>
          <p:cNvPr id="8" name="Picture 7" descr="A close up of a logo&#10;&#10;Description automatically generated">
            <a:extLst>
              <a:ext uri="{FF2B5EF4-FFF2-40B4-BE49-F238E27FC236}">
                <a16:creationId xmlns:a16="http://schemas.microsoft.com/office/drawing/2014/main" id="{5E4ABAB7-A2F0-497C-A3D0-F3CA99F4AD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5836" y="321732"/>
            <a:ext cx="2609087" cy="6103131"/>
          </a:xfrm>
          <a:prstGeom prst="rect">
            <a:avLst/>
          </a:prstGeom>
        </p:spPr>
      </p:pic>
    </p:spTree>
    <p:extLst>
      <p:ext uri="{BB962C8B-B14F-4D97-AF65-F5344CB8AC3E}">
        <p14:creationId xmlns:p14="http://schemas.microsoft.com/office/powerpoint/2010/main" val="604457018"/>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1" y="803325"/>
            <a:ext cx="5314536" cy="1325563"/>
          </a:xfrm>
        </p:spPr>
        <p:txBody>
          <a:bodyPr>
            <a:normAutofit/>
          </a:bodyPr>
          <a:lstStyle/>
          <a:p>
            <a:r>
              <a:rPr lang="en-US" dirty="0"/>
              <a:t>History of Local Anesthetics</a:t>
            </a:r>
          </a:p>
        </p:txBody>
      </p:sp>
      <p:sp>
        <p:nvSpPr>
          <p:cNvPr id="3" name="Content Placeholder 2"/>
          <p:cNvSpPr>
            <a:spLocks noGrp="1"/>
          </p:cNvSpPr>
          <p:nvPr>
            <p:ph idx="1"/>
          </p:nvPr>
        </p:nvSpPr>
        <p:spPr>
          <a:xfrm>
            <a:off x="234461" y="2790091"/>
            <a:ext cx="6348319" cy="3692769"/>
          </a:xfrm>
        </p:spPr>
        <p:txBody>
          <a:bodyPr anchor="t">
            <a:normAutofit/>
          </a:bodyPr>
          <a:lstStyle/>
          <a:p>
            <a:r>
              <a:rPr lang="en-US" dirty="0"/>
              <a:t>Sigmund Freud was the most prominent of these cocaine experimenters. </a:t>
            </a:r>
          </a:p>
          <a:p>
            <a:r>
              <a:rPr lang="en-US" dirty="0"/>
              <a:t>Freud and Carl Koller (an ophthalmology trainee) took cocaine orally and noticed that the drug rendered their tongues insensible. </a:t>
            </a:r>
          </a:p>
        </p:txBody>
      </p:sp>
      <p:sp>
        <p:nvSpPr>
          <p:cNvPr id="18" name="Freeform: Shape 17">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person in a newspaper&#10;&#10;Description automatically generated">
            <a:extLst>
              <a:ext uri="{FF2B5EF4-FFF2-40B4-BE49-F238E27FC236}">
                <a16:creationId xmlns:a16="http://schemas.microsoft.com/office/drawing/2014/main" id="{AAD91AED-BC01-46C8-AF7A-BE0076BB2541}"/>
              </a:ext>
            </a:extLst>
          </p:cNvPr>
          <p:cNvPicPr>
            <a:picLocks noChangeAspect="1"/>
          </p:cNvPicPr>
          <p:nvPr/>
        </p:nvPicPr>
        <p:blipFill rotWithShape="1">
          <a:blip r:embed="rId3">
            <a:extLst>
              <a:ext uri="{28A0092B-C50C-407E-A947-70E740481C1C}">
                <a14:useLocalDpi xmlns:a14="http://schemas.microsoft.com/office/drawing/2010/main" val="0"/>
              </a:ext>
            </a:extLst>
          </a:blip>
          <a:srcRect l="5603" r="6467" b="-1"/>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4" name="Rectangle 3"/>
          <p:cNvSpPr/>
          <p:nvPr/>
        </p:nvSpPr>
        <p:spPr>
          <a:xfrm>
            <a:off x="150780" y="2656572"/>
            <a:ext cx="6348319" cy="2926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2853507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991AD47-9C99-472F-BDAA-21B183F33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15">
            <a:extLst>
              <a:ext uri="{FF2B5EF4-FFF2-40B4-BE49-F238E27FC236}">
                <a16:creationId xmlns:a16="http://schemas.microsoft.com/office/drawing/2014/main" id="{9E706731-3860-4E73-9335-A870F6741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42603" cy="6858000"/>
          </a:xfrm>
          <a:custGeom>
            <a:avLst/>
            <a:gdLst>
              <a:gd name="connsiteX0" fmla="*/ 0 w 9742603"/>
              <a:gd name="connsiteY0" fmla="*/ 0 h 6858000"/>
              <a:gd name="connsiteX1" fmla="*/ 152400 w 9742603"/>
              <a:gd name="connsiteY1" fmla="*/ 0 h 6858000"/>
              <a:gd name="connsiteX2" fmla="*/ 6566449 w 9742603"/>
              <a:gd name="connsiteY2" fmla="*/ 0 h 6858000"/>
              <a:gd name="connsiteX3" fmla="*/ 9742603 w 9742603"/>
              <a:gd name="connsiteY3" fmla="*/ 6858000 h 6858000"/>
              <a:gd name="connsiteX4" fmla="*/ 152400 w 9742603"/>
              <a:gd name="connsiteY4" fmla="*/ 6858000 h 6858000"/>
              <a:gd name="connsiteX5" fmla="*/ 0 w 974260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2603" h="6858000">
                <a:moveTo>
                  <a:pt x="0" y="0"/>
                </a:moveTo>
                <a:lnTo>
                  <a:pt x="152400" y="0"/>
                </a:lnTo>
                <a:lnTo>
                  <a:pt x="6566449" y="0"/>
                </a:lnTo>
                <a:lnTo>
                  <a:pt x="9742603" y="6858000"/>
                </a:lnTo>
                <a:lnTo>
                  <a:pt x="152400" y="6858000"/>
                </a:lnTo>
                <a:lnTo>
                  <a:pt x="0" y="685800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11">
            <a:extLst>
              <a:ext uri="{FF2B5EF4-FFF2-40B4-BE49-F238E27FC236}">
                <a16:creationId xmlns:a16="http://schemas.microsoft.com/office/drawing/2014/main" id="{CD2ED21F-DC95-4AD1-8327-D561F5FCA3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380336" cy="6858000"/>
          </a:xfrm>
          <a:custGeom>
            <a:avLst/>
            <a:gdLst>
              <a:gd name="connsiteX0" fmla="*/ 0 w 9380336"/>
              <a:gd name="connsiteY0" fmla="*/ 0 h 6858000"/>
              <a:gd name="connsiteX1" fmla="*/ 6204182 w 9380336"/>
              <a:gd name="connsiteY1" fmla="*/ 0 h 6858000"/>
              <a:gd name="connsiteX2" fmla="*/ 9380336 w 9380336"/>
              <a:gd name="connsiteY2" fmla="*/ 6858000 h 6858000"/>
              <a:gd name="connsiteX3" fmla="*/ 0 w 93803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380336" h="6858000">
                <a:moveTo>
                  <a:pt x="0" y="0"/>
                </a:moveTo>
                <a:lnTo>
                  <a:pt x="6204182" y="0"/>
                </a:lnTo>
                <a:lnTo>
                  <a:pt x="9380336" y="6858000"/>
                </a:lnTo>
                <a:lnTo>
                  <a:pt x="0"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838200" y="365125"/>
            <a:ext cx="5191125" cy="1325563"/>
          </a:xfrm>
        </p:spPr>
        <p:txBody>
          <a:bodyPr>
            <a:normAutofit/>
          </a:bodyPr>
          <a:lstStyle/>
          <a:p>
            <a:r>
              <a:rPr lang="en-US" dirty="0"/>
              <a:t>Popliteal Sciatic Nerve Block</a:t>
            </a:r>
          </a:p>
        </p:txBody>
      </p:sp>
      <p:sp>
        <p:nvSpPr>
          <p:cNvPr id="3" name="Content Placeholder 2"/>
          <p:cNvSpPr>
            <a:spLocks noGrp="1"/>
          </p:cNvSpPr>
          <p:nvPr>
            <p:ph type="body" idx="1"/>
          </p:nvPr>
        </p:nvSpPr>
        <p:spPr>
          <a:xfrm>
            <a:off x="388434" y="1690688"/>
            <a:ext cx="5707565" cy="4155713"/>
          </a:xfrm>
        </p:spPr>
        <p:txBody>
          <a:bodyPr>
            <a:normAutofit/>
          </a:bodyPr>
          <a:lstStyle/>
          <a:p>
            <a:r>
              <a:rPr lang="en-US" sz="2000" dirty="0"/>
              <a:t>Results in anesthesia of the lower limb below the knee (both motor and sensory) with the exception of the medial leg and foot, which is the territory of the saphenous nerve.</a:t>
            </a:r>
          </a:p>
          <a:p>
            <a:r>
              <a:rPr lang="en-US" sz="2000" dirty="0"/>
              <a:t>The motor fibers to the hamstring muscles are spared; however, fibers to the posterior aspect of the knee joint are blocked.</a:t>
            </a:r>
          </a:p>
          <a:p>
            <a:r>
              <a:rPr lang="en-US" sz="2000" dirty="0"/>
              <a:t>Important to educate patients about a numb limb.</a:t>
            </a:r>
          </a:p>
          <a:p>
            <a:r>
              <a:rPr lang="en-US" sz="2000" dirty="0"/>
              <a:t>Remind patients that falls are likely if they are to apply weight to a blocked limb.</a:t>
            </a:r>
          </a:p>
          <a:p>
            <a:endParaRPr lang="en-US" sz="2000" dirty="0"/>
          </a:p>
        </p:txBody>
      </p:sp>
      <p:pic>
        <p:nvPicPr>
          <p:cNvPr id="5" name="Picture 4" descr="A picture containing indoor, person, sitting&#10;&#10;Description automatically generated">
            <a:extLst>
              <a:ext uri="{FF2B5EF4-FFF2-40B4-BE49-F238E27FC236}">
                <a16:creationId xmlns:a16="http://schemas.microsoft.com/office/drawing/2014/main" id="{5599C8B6-FDDC-4511-8BBF-6E840CFCF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4574" y="144835"/>
            <a:ext cx="4587380" cy="1766141"/>
          </a:xfrm>
          <a:prstGeom prst="rect">
            <a:avLst/>
          </a:prstGeom>
        </p:spPr>
      </p:pic>
      <p:pic>
        <p:nvPicPr>
          <p:cNvPr id="10" name="Picture 9" descr="A picture containing water&#10;&#10;Description automatically generated">
            <a:extLst>
              <a:ext uri="{FF2B5EF4-FFF2-40B4-BE49-F238E27FC236}">
                <a16:creationId xmlns:a16="http://schemas.microsoft.com/office/drawing/2014/main" id="{4783C699-9DA6-402B-88F5-FE5F0BA7D9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9214" y="1910976"/>
            <a:ext cx="3232740" cy="2877139"/>
          </a:xfrm>
          <a:prstGeom prst="rect">
            <a:avLst/>
          </a:prstGeom>
        </p:spPr>
      </p:pic>
      <p:pic>
        <p:nvPicPr>
          <p:cNvPr id="7" name="Picture 6" descr="A picture containing wall, indoor, sky&#10;&#10;Description automatically generated">
            <a:extLst>
              <a:ext uri="{FF2B5EF4-FFF2-40B4-BE49-F238E27FC236}">
                <a16:creationId xmlns:a16="http://schemas.microsoft.com/office/drawing/2014/main" id="{9A4F7655-C82B-45E2-ABF0-BC2D52E907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7121" y="467365"/>
            <a:ext cx="6671083" cy="5486968"/>
          </a:xfrm>
          <a:prstGeom prst="rect">
            <a:avLst/>
          </a:prstGeom>
        </p:spPr>
      </p:pic>
    </p:spTree>
    <p:extLst>
      <p:ext uri="{BB962C8B-B14F-4D97-AF65-F5344CB8AC3E}">
        <p14:creationId xmlns:p14="http://schemas.microsoft.com/office/powerpoint/2010/main" val="371224332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wall, sky, indoor&#10;&#10;Description automatically generated">
            <a:extLst>
              <a:ext uri="{FF2B5EF4-FFF2-40B4-BE49-F238E27FC236}">
                <a16:creationId xmlns:a16="http://schemas.microsoft.com/office/drawing/2014/main" id="{E2D4F826-DC43-4DE2-8BC5-5ECB5030ADF0}"/>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3628" r="1" b="1"/>
          <a:stretch/>
        </p:blipFill>
        <p:spPr>
          <a:xfrm>
            <a:off x="7198192" y="2701964"/>
            <a:ext cx="4993808" cy="4197272"/>
          </a:xfrm>
          <a:custGeom>
            <a:avLst/>
            <a:gdLst>
              <a:gd name="connsiteX0" fmla="*/ 3140343 w 5485419"/>
              <a:gd name="connsiteY0" fmla="*/ 0 h 4610469"/>
              <a:gd name="connsiteX1" fmla="*/ 5360901 w 5485419"/>
              <a:gd name="connsiteY1" fmla="*/ 919786 h 4610469"/>
              <a:gd name="connsiteX2" fmla="*/ 5485419 w 5485419"/>
              <a:gd name="connsiteY2" fmla="*/ 1056789 h 4610469"/>
              <a:gd name="connsiteX3" fmla="*/ 5485419 w 5485419"/>
              <a:gd name="connsiteY3" fmla="*/ 4610469 h 4610469"/>
              <a:gd name="connsiteX4" fmla="*/ 366137 w 5485419"/>
              <a:gd name="connsiteY4" fmla="*/ 4610469 h 4610469"/>
              <a:gd name="connsiteX5" fmla="*/ 246784 w 5485419"/>
              <a:gd name="connsiteY5" fmla="*/ 4362707 h 4610469"/>
              <a:gd name="connsiteX6" fmla="*/ 0 w 5485419"/>
              <a:gd name="connsiteY6" fmla="*/ 3140344 h 4610469"/>
              <a:gd name="connsiteX7" fmla="*/ 3140343 w 5485419"/>
              <a:gd name="connsiteY7" fmla="*/ 0 h 461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85419" h="4610469">
                <a:moveTo>
                  <a:pt x="3140343" y="0"/>
                </a:moveTo>
                <a:cubicBezTo>
                  <a:pt x="4007525" y="0"/>
                  <a:pt x="4792611" y="351495"/>
                  <a:pt x="5360901" y="919786"/>
                </a:cubicBezTo>
                <a:lnTo>
                  <a:pt x="5485419" y="1056789"/>
                </a:lnTo>
                <a:lnTo>
                  <a:pt x="5485419" y="4610469"/>
                </a:lnTo>
                <a:lnTo>
                  <a:pt x="366137" y="4610469"/>
                </a:lnTo>
                <a:lnTo>
                  <a:pt x="246784" y="4362707"/>
                </a:lnTo>
                <a:cubicBezTo>
                  <a:pt x="87874" y="3987002"/>
                  <a:pt x="0" y="3573935"/>
                  <a:pt x="0" y="3140344"/>
                </a:cubicBezTo>
                <a:cubicBezTo>
                  <a:pt x="0" y="1405980"/>
                  <a:pt x="1405980" y="0"/>
                  <a:pt x="3140343" y="0"/>
                </a:cubicBezTo>
                <a:close/>
              </a:path>
            </a:pathLst>
          </a:custGeom>
          <a:effectLst>
            <a:softEdge rad="0"/>
          </a:effectLst>
        </p:spPr>
      </p:pic>
      <p:pic>
        <p:nvPicPr>
          <p:cNvPr id="7" name="Picture 6">
            <a:extLst>
              <a:ext uri="{FF2B5EF4-FFF2-40B4-BE49-F238E27FC236}">
                <a16:creationId xmlns:a16="http://schemas.microsoft.com/office/drawing/2014/main" id="{474FE4CB-123F-4F0A-83C8-8FF9D4C4B796}"/>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6094" r="-1" b="5824"/>
          <a:stretch/>
        </p:blipFill>
        <p:spPr>
          <a:xfrm>
            <a:off x="6195377" y="0"/>
            <a:ext cx="4773030" cy="2743199"/>
          </a:xfrm>
          <a:custGeom>
            <a:avLst/>
            <a:gdLst>
              <a:gd name="connsiteX0" fmla="*/ 28132 w 4548867"/>
              <a:gd name="connsiteY0" fmla="*/ 0 h 2614366"/>
              <a:gd name="connsiteX1" fmla="*/ 4520736 w 4548867"/>
              <a:gd name="connsiteY1" fmla="*/ 0 h 2614366"/>
              <a:gd name="connsiteX2" fmla="*/ 4537124 w 4548867"/>
              <a:gd name="connsiteY2" fmla="*/ 107385 h 2614366"/>
              <a:gd name="connsiteX3" fmla="*/ 4548867 w 4548867"/>
              <a:gd name="connsiteY3" fmla="*/ 339933 h 2614366"/>
              <a:gd name="connsiteX4" fmla="*/ 2274434 w 4548867"/>
              <a:gd name="connsiteY4" fmla="*/ 2614366 h 2614366"/>
              <a:gd name="connsiteX5" fmla="*/ 0 w 4548867"/>
              <a:gd name="connsiteY5" fmla="*/ 339933 h 2614366"/>
              <a:gd name="connsiteX6" fmla="*/ 11743 w 4548867"/>
              <a:gd name="connsiteY6" fmla="*/ 107385 h 261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8867" h="2614366">
                <a:moveTo>
                  <a:pt x="28132" y="0"/>
                </a:moveTo>
                <a:lnTo>
                  <a:pt x="4520736" y="0"/>
                </a:lnTo>
                <a:lnTo>
                  <a:pt x="4537124" y="107385"/>
                </a:lnTo>
                <a:cubicBezTo>
                  <a:pt x="4544889" y="183845"/>
                  <a:pt x="4548867" y="261424"/>
                  <a:pt x="4548867" y="339933"/>
                </a:cubicBezTo>
                <a:cubicBezTo>
                  <a:pt x="4548867" y="1596068"/>
                  <a:pt x="3530568" y="2614366"/>
                  <a:pt x="2274434" y="2614366"/>
                </a:cubicBezTo>
                <a:cubicBezTo>
                  <a:pt x="1018299" y="2614366"/>
                  <a:pt x="0" y="1596068"/>
                  <a:pt x="0" y="339933"/>
                </a:cubicBezTo>
                <a:cubicBezTo>
                  <a:pt x="0" y="261424"/>
                  <a:pt x="3978" y="183845"/>
                  <a:pt x="11743" y="107385"/>
                </a:cubicBezTo>
                <a:close/>
              </a:path>
            </a:pathLst>
          </a:custGeom>
          <a:effectLst>
            <a:softEdge rad="0"/>
          </a:effectLst>
        </p:spPr>
      </p:pic>
      <p:pic>
        <p:nvPicPr>
          <p:cNvPr id="27" name="Picture 22">
            <a:extLst>
              <a:ext uri="{FF2B5EF4-FFF2-40B4-BE49-F238E27FC236}">
                <a16:creationId xmlns:a16="http://schemas.microsoft.com/office/drawing/2014/main" id="{3B37BAF8-EA97-496B-9DF6-3D53B6A199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p:cNvSpPr>
            <a:spLocks noGrp="1"/>
          </p:cNvSpPr>
          <p:nvPr>
            <p:ph type="title"/>
          </p:nvPr>
        </p:nvSpPr>
        <p:spPr>
          <a:xfrm>
            <a:off x="904783" y="1127807"/>
            <a:ext cx="5290594" cy="1454051"/>
          </a:xfrm>
        </p:spPr>
        <p:txBody>
          <a:bodyPr>
            <a:normAutofit/>
          </a:bodyPr>
          <a:lstStyle/>
          <a:p>
            <a:r>
              <a:rPr lang="en-US" dirty="0">
                <a:solidFill>
                  <a:srgbClr val="000000"/>
                </a:solidFill>
              </a:rPr>
              <a:t>Sciatic Nerve Block</a:t>
            </a:r>
          </a:p>
        </p:txBody>
      </p:sp>
      <p:sp>
        <p:nvSpPr>
          <p:cNvPr id="3" name="Content Placeholder 2"/>
          <p:cNvSpPr>
            <a:spLocks noGrp="1"/>
          </p:cNvSpPr>
          <p:nvPr>
            <p:ph type="body" idx="1"/>
          </p:nvPr>
        </p:nvSpPr>
        <p:spPr>
          <a:xfrm>
            <a:off x="168443" y="2257006"/>
            <a:ext cx="6882062" cy="4361948"/>
          </a:xfrm>
        </p:spPr>
        <p:txBody>
          <a:bodyPr anchor="ctr">
            <a:normAutofit/>
          </a:bodyPr>
          <a:lstStyle/>
          <a:p>
            <a:r>
              <a:rPr lang="en-US" sz="1900" dirty="0">
                <a:solidFill>
                  <a:srgbClr val="000000"/>
                </a:solidFill>
              </a:rPr>
              <a:t>Indications: foot and ankle surgery, below-knee amputation, analgesia following knee surgery involving the posterior compartment.</a:t>
            </a:r>
          </a:p>
          <a:p>
            <a:r>
              <a:rPr lang="en-US" sz="1900" dirty="0">
                <a:solidFill>
                  <a:srgbClr val="000000"/>
                </a:solidFill>
              </a:rPr>
              <a:t>Transducer position: </a:t>
            </a:r>
          </a:p>
          <a:p>
            <a:pPr lvl="1"/>
            <a:r>
              <a:rPr lang="en-US" sz="1900" dirty="0">
                <a:solidFill>
                  <a:srgbClr val="000000"/>
                </a:solidFill>
              </a:rPr>
              <a:t>Anterior approach: transverse on the proximal medial thigh</a:t>
            </a:r>
          </a:p>
          <a:p>
            <a:pPr lvl="1"/>
            <a:r>
              <a:rPr lang="en-US" sz="1900" dirty="0">
                <a:solidFill>
                  <a:srgbClr val="000000"/>
                </a:solidFill>
              </a:rPr>
              <a:t>Transgluteal approach: transverse on the posterior buttock, between the ischial tuberosity and  greater trochanter</a:t>
            </a:r>
          </a:p>
          <a:p>
            <a:pPr lvl="1"/>
            <a:r>
              <a:rPr lang="en-US" sz="1900" dirty="0">
                <a:solidFill>
                  <a:srgbClr val="000000"/>
                </a:solidFill>
              </a:rPr>
              <a:t>Subgluteal approach: transverse on the gluteal crease</a:t>
            </a:r>
          </a:p>
          <a:p>
            <a:endParaRPr lang="en-US" sz="1900" dirty="0">
              <a:solidFill>
                <a:srgbClr val="000000"/>
              </a:solidFill>
            </a:endParaRPr>
          </a:p>
        </p:txBody>
      </p:sp>
    </p:spTree>
    <p:extLst>
      <p:ext uri="{BB962C8B-B14F-4D97-AF65-F5344CB8AC3E}">
        <p14:creationId xmlns:p14="http://schemas.microsoft.com/office/powerpoint/2010/main" val="30735567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5AFFE-0FF9-484C-B90F-E8F5D55026AB}"/>
              </a:ext>
            </a:extLst>
          </p:cNvPr>
          <p:cNvSpPr>
            <a:spLocks noGrp="1"/>
          </p:cNvSpPr>
          <p:nvPr>
            <p:ph type="title"/>
          </p:nvPr>
        </p:nvSpPr>
        <p:spPr/>
        <p:txBody>
          <a:bodyPr/>
          <a:lstStyle/>
          <a:p>
            <a:r>
              <a:rPr lang="en-US" dirty="0"/>
              <a:t>TAP Blocks </a:t>
            </a:r>
          </a:p>
        </p:txBody>
      </p:sp>
      <p:pic>
        <p:nvPicPr>
          <p:cNvPr id="5" name="Content Placeholder 4" descr="A picture containing indoor&#10;&#10;Description automatically generated">
            <a:extLst>
              <a:ext uri="{FF2B5EF4-FFF2-40B4-BE49-F238E27FC236}">
                <a16:creationId xmlns:a16="http://schemas.microsoft.com/office/drawing/2014/main" id="{E0B7BC22-0292-4571-BC58-28B2D7E0C7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29795" y="2548670"/>
            <a:ext cx="4531763" cy="3598863"/>
          </a:xfrm>
        </p:spPr>
      </p:pic>
      <p:sp>
        <p:nvSpPr>
          <p:cNvPr id="6" name="TextBox 5">
            <a:extLst>
              <a:ext uri="{FF2B5EF4-FFF2-40B4-BE49-F238E27FC236}">
                <a16:creationId xmlns:a16="http://schemas.microsoft.com/office/drawing/2014/main" id="{ACB78897-158C-406D-9957-950B77D3D385}"/>
              </a:ext>
            </a:extLst>
          </p:cNvPr>
          <p:cNvSpPr txBox="1"/>
          <p:nvPr/>
        </p:nvSpPr>
        <p:spPr>
          <a:xfrm>
            <a:off x="680321" y="2136577"/>
            <a:ext cx="3649012" cy="369332"/>
          </a:xfrm>
          <a:prstGeom prst="rect">
            <a:avLst/>
          </a:prstGeom>
          <a:noFill/>
        </p:spPr>
        <p:txBody>
          <a:bodyPr wrap="none" rtlCol="0">
            <a:spAutoFit/>
          </a:bodyPr>
          <a:lstStyle/>
          <a:p>
            <a:r>
              <a:rPr lang="en-US" dirty="0"/>
              <a:t>Transverse Abdominis Plane Block</a:t>
            </a:r>
          </a:p>
        </p:txBody>
      </p:sp>
      <p:pic>
        <p:nvPicPr>
          <p:cNvPr id="8" name="Picture 7" descr="A picture containing music&#10;&#10;Description automatically generated">
            <a:extLst>
              <a:ext uri="{FF2B5EF4-FFF2-40B4-BE49-F238E27FC236}">
                <a16:creationId xmlns:a16="http://schemas.microsoft.com/office/drawing/2014/main" id="{ACB50A09-F67F-41A8-B5AB-DACD37227A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126" y="2548670"/>
            <a:ext cx="5842310" cy="3598863"/>
          </a:xfrm>
          <a:prstGeom prst="rect">
            <a:avLst/>
          </a:prstGeom>
        </p:spPr>
      </p:pic>
    </p:spTree>
    <p:extLst>
      <p:ext uri="{BB962C8B-B14F-4D97-AF65-F5344CB8AC3E}">
        <p14:creationId xmlns:p14="http://schemas.microsoft.com/office/powerpoint/2010/main" val="8247036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C69ED-CE55-44B8-B6D2-2E4733808AEB}"/>
              </a:ext>
            </a:extLst>
          </p:cNvPr>
          <p:cNvSpPr>
            <a:spLocks noGrp="1"/>
          </p:cNvSpPr>
          <p:nvPr>
            <p:ph type="title"/>
          </p:nvPr>
        </p:nvSpPr>
        <p:spPr/>
        <p:txBody>
          <a:bodyPr/>
          <a:lstStyle/>
          <a:p>
            <a:r>
              <a:rPr lang="en-US" dirty="0"/>
              <a:t>Benefits of Regional Anesthesia</a:t>
            </a:r>
          </a:p>
        </p:txBody>
      </p:sp>
      <p:sp>
        <p:nvSpPr>
          <p:cNvPr id="3" name="Content Placeholder 2">
            <a:extLst>
              <a:ext uri="{FF2B5EF4-FFF2-40B4-BE49-F238E27FC236}">
                <a16:creationId xmlns:a16="http://schemas.microsoft.com/office/drawing/2014/main" id="{60353903-126A-462F-A0EB-2920736CE724}"/>
              </a:ext>
            </a:extLst>
          </p:cNvPr>
          <p:cNvSpPr>
            <a:spLocks noGrp="1"/>
          </p:cNvSpPr>
          <p:nvPr>
            <p:ph idx="1"/>
          </p:nvPr>
        </p:nvSpPr>
        <p:spPr/>
        <p:txBody>
          <a:bodyPr/>
          <a:lstStyle/>
          <a:p>
            <a:r>
              <a:rPr lang="en-US" dirty="0"/>
              <a:t>Better Pain control (but watch out for crush/high speed injuries)</a:t>
            </a:r>
          </a:p>
          <a:p>
            <a:r>
              <a:rPr lang="en-US" dirty="0"/>
              <a:t>Reduction in respiratory complications</a:t>
            </a:r>
          </a:p>
          <a:p>
            <a:r>
              <a:rPr lang="en-US" dirty="0"/>
              <a:t>Faster return of GI function</a:t>
            </a:r>
          </a:p>
          <a:p>
            <a:r>
              <a:rPr lang="en-US" dirty="0"/>
              <a:t>Less PONV</a:t>
            </a:r>
          </a:p>
          <a:p>
            <a:r>
              <a:rPr lang="en-US" dirty="0"/>
              <a:t>Some studies show less morbidity and mortality</a:t>
            </a:r>
          </a:p>
          <a:p>
            <a:r>
              <a:rPr lang="en-US" dirty="0"/>
              <a:t>Less chronic pain</a:t>
            </a:r>
          </a:p>
          <a:p>
            <a:r>
              <a:rPr lang="en-US" dirty="0"/>
              <a:t>Improved tissue oxygenation</a:t>
            </a:r>
          </a:p>
        </p:txBody>
      </p:sp>
    </p:spTree>
    <p:extLst>
      <p:ext uri="{BB962C8B-B14F-4D97-AF65-F5344CB8AC3E}">
        <p14:creationId xmlns:p14="http://schemas.microsoft.com/office/powerpoint/2010/main" val="8247906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558A0-6228-4FC8-A60F-9E9B541CB31A}"/>
              </a:ext>
            </a:extLst>
          </p:cNvPr>
          <p:cNvSpPr>
            <a:spLocks noGrp="1"/>
          </p:cNvSpPr>
          <p:nvPr>
            <p:ph type="title"/>
          </p:nvPr>
        </p:nvSpPr>
        <p:spPr/>
        <p:txBody>
          <a:bodyPr/>
          <a:lstStyle/>
          <a:p>
            <a:r>
              <a:rPr lang="en-US" dirty="0"/>
              <a:t>Conclusions </a:t>
            </a:r>
          </a:p>
        </p:txBody>
      </p:sp>
      <p:sp>
        <p:nvSpPr>
          <p:cNvPr id="3" name="Content Placeholder 2">
            <a:extLst>
              <a:ext uri="{FF2B5EF4-FFF2-40B4-BE49-F238E27FC236}">
                <a16:creationId xmlns:a16="http://schemas.microsoft.com/office/drawing/2014/main" id="{E8387CA6-5E98-41CB-B137-03D6E7F0EBBE}"/>
              </a:ext>
            </a:extLst>
          </p:cNvPr>
          <p:cNvSpPr>
            <a:spLocks noGrp="1"/>
          </p:cNvSpPr>
          <p:nvPr>
            <p:ph idx="1"/>
          </p:nvPr>
        </p:nvSpPr>
        <p:spPr>
          <a:xfrm>
            <a:off x="324938" y="2505456"/>
            <a:ext cx="11542124" cy="3599316"/>
          </a:xfrm>
        </p:spPr>
        <p:txBody>
          <a:bodyPr/>
          <a:lstStyle/>
          <a:p>
            <a:r>
              <a:rPr lang="en-US" dirty="0"/>
              <a:t>Local anesthetics are important medications with various applications.</a:t>
            </a:r>
          </a:p>
          <a:p>
            <a:r>
              <a:rPr lang="en-US" dirty="0"/>
              <a:t>Each local has it’s own unique properties, which effect onset time and duration.</a:t>
            </a:r>
          </a:p>
          <a:p>
            <a:r>
              <a:rPr lang="en-US" dirty="0"/>
              <a:t>Being prepared for adverse reactions is key.</a:t>
            </a:r>
          </a:p>
          <a:p>
            <a:r>
              <a:rPr lang="en-US" dirty="0"/>
              <a:t>Blocks frequently improve outcomes and patient satisfaction.</a:t>
            </a:r>
          </a:p>
          <a:p>
            <a:r>
              <a:rPr lang="en-US" dirty="0"/>
              <a:t>Knowledge of anatomy and relationship to procedures is paramount.</a:t>
            </a:r>
          </a:p>
          <a:p>
            <a:r>
              <a:rPr lang="en-US" dirty="0"/>
              <a:t>Ultrasound has improved block efficacy and safety.</a:t>
            </a:r>
          </a:p>
          <a:p>
            <a:endParaRPr lang="en-US" dirty="0"/>
          </a:p>
        </p:txBody>
      </p:sp>
    </p:spTree>
    <p:extLst>
      <p:ext uri="{BB962C8B-B14F-4D97-AF65-F5344CB8AC3E}">
        <p14:creationId xmlns:p14="http://schemas.microsoft.com/office/powerpoint/2010/main" val="1805730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179226" y="826680"/>
            <a:ext cx="9833548" cy="1325563"/>
          </a:xfrm>
        </p:spPr>
        <p:txBody>
          <a:bodyPr>
            <a:normAutofit/>
          </a:bodyPr>
          <a:lstStyle/>
          <a:p>
            <a:pPr algn="ctr"/>
            <a:r>
              <a:rPr lang="en-US" sz="4000" dirty="0">
                <a:solidFill>
                  <a:srgbClr val="FFFFFF"/>
                </a:solidFill>
              </a:rPr>
              <a:t>History of Local Anesthetics</a:t>
            </a:r>
          </a:p>
        </p:txBody>
      </p:sp>
      <p:sp>
        <p:nvSpPr>
          <p:cNvPr id="3" name="Content Placeholder 2"/>
          <p:cNvSpPr>
            <a:spLocks noGrp="1"/>
          </p:cNvSpPr>
          <p:nvPr>
            <p:ph idx="1"/>
          </p:nvPr>
        </p:nvSpPr>
        <p:spPr>
          <a:xfrm>
            <a:off x="1179226" y="3092970"/>
            <a:ext cx="9833548" cy="2693976"/>
          </a:xfrm>
        </p:spPr>
        <p:txBody>
          <a:bodyPr>
            <a:normAutofit/>
          </a:bodyPr>
          <a:lstStyle/>
          <a:p>
            <a:r>
              <a:rPr lang="en-US" dirty="0"/>
              <a:t>The birth of local and regional anesthesia dates from 1884, when </a:t>
            </a:r>
            <a:r>
              <a:rPr lang="en-US" b="1" dirty="0"/>
              <a:t>Koller and Gartner </a:t>
            </a:r>
            <a:r>
              <a:rPr lang="en-US" dirty="0"/>
              <a:t>reported their success at producing </a:t>
            </a:r>
            <a:r>
              <a:rPr lang="en-US" b="1" dirty="0"/>
              <a:t>topical</a:t>
            </a:r>
            <a:r>
              <a:rPr lang="en-US" dirty="0"/>
              <a:t> cocaine anesthesia of the eye in the frog, rabbit, dog, and human. </a:t>
            </a:r>
          </a:p>
          <a:p>
            <a:endParaRPr lang="en-US" dirty="0"/>
          </a:p>
          <a:p>
            <a:r>
              <a:rPr lang="en-US" dirty="0"/>
              <a:t>The use of local anesthesia quickly spread around the world. </a:t>
            </a:r>
            <a:endParaRPr sz="2000" dirty="0">
              <a:solidFill>
                <a:srgbClr val="000000"/>
              </a:solidFill>
            </a:endParaRPr>
          </a:p>
        </p:txBody>
      </p:sp>
    </p:spTree>
    <p:extLst>
      <p:ext uri="{BB962C8B-B14F-4D97-AF65-F5344CB8AC3E}">
        <p14:creationId xmlns:p14="http://schemas.microsoft.com/office/powerpoint/2010/main" val="3673283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D9C86501-FA52-4C0A-A4B8-076C5413B670}"/>
              </a:ext>
            </a:extLst>
          </p:cNvPr>
          <p:cNvPicPr>
            <a:picLocks noChangeAspect="1"/>
          </p:cNvPicPr>
          <p:nvPr/>
        </p:nvPicPr>
        <p:blipFill rotWithShape="1">
          <a:blip r:embed="rId3">
            <a:extLst>
              <a:ext uri="{28A0092B-C50C-407E-A947-70E740481C1C}">
                <a14:useLocalDpi xmlns:a14="http://schemas.microsoft.com/office/drawing/2010/main" val="0"/>
              </a:ext>
            </a:extLst>
          </a:blip>
          <a:srcRect l="366" r="6241"/>
          <a:stretch/>
        </p:blipFill>
        <p:spPr>
          <a:xfrm>
            <a:off x="-1" y="10"/>
            <a:ext cx="12192001" cy="4666928"/>
          </a:xfrm>
          <a:prstGeom prst="rect">
            <a:avLst/>
          </a:prstGeom>
        </p:spPr>
      </p:pic>
      <p:pic>
        <p:nvPicPr>
          <p:cNvPr id="16" name="Picture 15">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Oval 17">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04998" y="4551037"/>
            <a:ext cx="5021782" cy="1509931"/>
          </a:xfrm>
        </p:spPr>
        <p:txBody>
          <a:bodyPr>
            <a:normAutofit/>
          </a:bodyPr>
          <a:lstStyle/>
          <a:p>
            <a:r>
              <a:rPr lang="en-US" sz="4000" dirty="0">
                <a:solidFill>
                  <a:srgbClr val="000000"/>
                </a:solidFill>
              </a:rPr>
              <a:t>History of Local Anesthetics</a:t>
            </a:r>
          </a:p>
        </p:txBody>
      </p:sp>
      <p:sp>
        <p:nvSpPr>
          <p:cNvPr id="3" name="Content Placeholder 2"/>
          <p:cNvSpPr>
            <a:spLocks noGrp="1"/>
          </p:cNvSpPr>
          <p:nvPr>
            <p:ph idx="1"/>
          </p:nvPr>
        </p:nvSpPr>
        <p:spPr>
          <a:xfrm>
            <a:off x="4407877" y="3962401"/>
            <a:ext cx="7784123" cy="2895600"/>
          </a:xfrm>
        </p:spPr>
        <p:txBody>
          <a:bodyPr anchor="ctr">
            <a:normAutofit/>
          </a:bodyPr>
          <a:lstStyle/>
          <a:p>
            <a:r>
              <a:rPr lang="en-US" sz="2400" dirty="0">
                <a:solidFill>
                  <a:srgbClr val="000000"/>
                </a:solidFill>
              </a:rPr>
              <a:t>William Halsted at Roosevelt Hospital in </a:t>
            </a:r>
            <a:r>
              <a:rPr lang="en-US" sz="2400" b="1" dirty="0">
                <a:solidFill>
                  <a:srgbClr val="000000"/>
                </a:solidFill>
              </a:rPr>
              <a:t>New York </a:t>
            </a:r>
            <a:r>
              <a:rPr lang="en-US" sz="2400" dirty="0">
                <a:solidFill>
                  <a:srgbClr val="000000"/>
                </a:solidFill>
              </a:rPr>
              <a:t>reported using cocaine to produce </a:t>
            </a:r>
            <a:r>
              <a:rPr lang="en-US" sz="2400" b="1" dirty="0">
                <a:solidFill>
                  <a:srgbClr val="000000"/>
                </a:solidFill>
              </a:rPr>
              <a:t>mandibular nerve block </a:t>
            </a:r>
            <a:r>
              <a:rPr lang="en-US" sz="2400" dirty="0">
                <a:solidFill>
                  <a:srgbClr val="000000"/>
                </a:solidFill>
              </a:rPr>
              <a:t>in 1884 and to produce </a:t>
            </a:r>
            <a:r>
              <a:rPr lang="en-US" sz="2400" b="1" dirty="0">
                <a:solidFill>
                  <a:srgbClr val="000000"/>
                </a:solidFill>
              </a:rPr>
              <a:t>brachial plexus block </a:t>
            </a:r>
            <a:r>
              <a:rPr lang="en-US" sz="2400" dirty="0">
                <a:solidFill>
                  <a:srgbClr val="000000"/>
                </a:solidFill>
              </a:rPr>
              <a:t>less than a year later. </a:t>
            </a:r>
          </a:p>
          <a:p>
            <a:r>
              <a:rPr lang="en-US" sz="2400" b="1" dirty="0">
                <a:solidFill>
                  <a:srgbClr val="000000"/>
                </a:solidFill>
              </a:rPr>
              <a:t>Spinal anesthesia </a:t>
            </a:r>
            <a:r>
              <a:rPr lang="en-US" sz="2400" dirty="0">
                <a:solidFill>
                  <a:srgbClr val="000000"/>
                </a:solidFill>
              </a:rPr>
              <a:t>with cocaine was first accomplished in 1898 by </a:t>
            </a:r>
            <a:r>
              <a:rPr lang="en-US" sz="2400" b="1" dirty="0">
                <a:solidFill>
                  <a:srgbClr val="000000"/>
                </a:solidFill>
              </a:rPr>
              <a:t>August Bier</a:t>
            </a:r>
            <a:r>
              <a:rPr lang="en-US" sz="2400" dirty="0">
                <a:solidFill>
                  <a:srgbClr val="000000"/>
                </a:solidFill>
              </a:rPr>
              <a:t>. Cocaine spinal anesthesia was used to treat cancer pain in 1898. </a:t>
            </a:r>
          </a:p>
        </p:txBody>
      </p:sp>
    </p:spTree>
    <p:extLst>
      <p:ext uri="{BB962C8B-B14F-4D97-AF65-F5344CB8AC3E}">
        <p14:creationId xmlns:p14="http://schemas.microsoft.com/office/powerpoint/2010/main" val="518974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8929" y="629266"/>
            <a:ext cx="6586491" cy="1676603"/>
          </a:xfrm>
        </p:spPr>
        <p:txBody>
          <a:bodyPr>
            <a:normAutofit/>
          </a:bodyPr>
          <a:lstStyle/>
          <a:p>
            <a:r>
              <a:rPr lang="en-US" dirty="0"/>
              <a:t>History of Local Anesthetics</a:t>
            </a:r>
          </a:p>
        </p:txBody>
      </p:sp>
      <p:sp>
        <p:nvSpPr>
          <p:cNvPr id="3" name="Content Placeholder 2"/>
          <p:cNvSpPr>
            <a:spLocks noGrp="1"/>
          </p:cNvSpPr>
          <p:nvPr>
            <p:ph idx="1"/>
          </p:nvPr>
        </p:nvSpPr>
        <p:spPr>
          <a:xfrm>
            <a:off x="93784" y="2438400"/>
            <a:ext cx="7556408" cy="4337538"/>
          </a:xfrm>
        </p:spPr>
        <p:txBody>
          <a:bodyPr>
            <a:normAutofit fontScale="92500"/>
          </a:bodyPr>
          <a:lstStyle/>
          <a:p>
            <a:r>
              <a:rPr lang="en-US" dirty="0"/>
              <a:t>1902 </a:t>
            </a:r>
            <a:r>
              <a:rPr lang="en-US" b="1" dirty="0"/>
              <a:t>Caudal epidural anesthesia </a:t>
            </a:r>
            <a:r>
              <a:rPr lang="en-US" dirty="0"/>
              <a:t>by Sicard and Cathelin. </a:t>
            </a:r>
          </a:p>
          <a:p>
            <a:r>
              <a:rPr lang="en-US" dirty="0"/>
              <a:t>1909 </a:t>
            </a:r>
            <a:r>
              <a:rPr lang="en-US" b="1" dirty="0"/>
              <a:t>Bier</a:t>
            </a:r>
            <a:r>
              <a:rPr lang="en-US" dirty="0"/>
              <a:t> described intravenous regional anesthesia. </a:t>
            </a:r>
          </a:p>
          <a:p>
            <a:r>
              <a:rPr lang="en-US" dirty="0"/>
              <a:t>1911 Hirschel reported first 3 percutaneous </a:t>
            </a:r>
            <a:r>
              <a:rPr lang="en-US" b="1" dirty="0"/>
              <a:t>brachial plexus anesthetics</a:t>
            </a:r>
            <a:r>
              <a:rPr lang="en-US" dirty="0"/>
              <a:t>. </a:t>
            </a:r>
          </a:p>
          <a:p>
            <a:r>
              <a:rPr lang="en-US" dirty="0"/>
              <a:t>1921 Fidel Pages used </a:t>
            </a:r>
            <a:r>
              <a:rPr lang="en-US" b="1" dirty="0"/>
              <a:t>epidural anesthesia </a:t>
            </a:r>
            <a:r>
              <a:rPr lang="en-US" dirty="0"/>
              <a:t>for abdominal surgery. </a:t>
            </a:r>
          </a:p>
          <a:p>
            <a:r>
              <a:rPr lang="en-US" dirty="0"/>
              <a:t>Cocaine soon incorporated into many other </a:t>
            </a:r>
            <a:r>
              <a:rPr lang="en-US" b="1" dirty="0"/>
              <a:t>products</a:t>
            </a:r>
            <a:r>
              <a:rPr lang="en-US" dirty="0"/>
              <a:t>, including Coca-Colas original formulation devised by Pemberton in 1886. </a:t>
            </a:r>
          </a:p>
        </p:txBody>
      </p:sp>
      <p:pic>
        <p:nvPicPr>
          <p:cNvPr id="2051" name="Picture 3" descr="Image result for coca cola original formula included this now illicit drug">
            <a:hlinkClick r:id="rId3"/>
            <a:extLst>
              <a:ext uri="{FF2B5EF4-FFF2-40B4-BE49-F238E27FC236}">
                <a16:creationId xmlns:a16="http://schemas.microsoft.com/office/drawing/2014/main" id="{DF69242F-267E-460F-8B45-CF8C06AF01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0567" b="-1"/>
          <a:stretch/>
        </p:blipFill>
        <p:spPr bwMode="auto">
          <a:xfrm>
            <a:off x="7556408" y="10"/>
            <a:ext cx="4635591"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111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2"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C988B3A-DCA4-4EB1-ADDD-69FDD42AB2A5}"/>
              </a:ext>
            </a:extLst>
          </p:cNvPr>
          <p:cNvSpPr>
            <a:spLocks noGrp="1"/>
          </p:cNvSpPr>
          <p:nvPr>
            <p:ph type="title"/>
          </p:nvPr>
        </p:nvSpPr>
        <p:spPr>
          <a:xfrm>
            <a:off x="4384039" y="365125"/>
            <a:ext cx="7164493" cy="1325563"/>
          </a:xfrm>
        </p:spPr>
        <p:txBody>
          <a:bodyPr>
            <a:normAutofit/>
          </a:bodyPr>
          <a:lstStyle/>
          <a:p>
            <a:r>
              <a:rPr lang="en-US" dirty="0"/>
              <a:t>Local Anesthetic </a:t>
            </a:r>
            <a:r>
              <a:rPr lang="en-US" i="1" dirty="0"/>
              <a:t>Chemistry</a:t>
            </a:r>
          </a:p>
        </p:txBody>
      </p:sp>
      <p:pic>
        <p:nvPicPr>
          <p:cNvPr id="5" name="Picture 4" descr="A screenshot of a cell phone&#10;&#10;Description automatically generated">
            <a:extLst>
              <a:ext uri="{FF2B5EF4-FFF2-40B4-BE49-F238E27FC236}">
                <a16:creationId xmlns:a16="http://schemas.microsoft.com/office/drawing/2014/main" id="{FC2F274C-34EC-4605-BFC5-983D757E6C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210"/>
            <a:ext cx="3868615" cy="6970479"/>
          </a:xfrm>
          <a:prstGeom prst="rect">
            <a:avLst/>
          </a:prstGeom>
        </p:spPr>
      </p:pic>
      <p:sp>
        <p:nvSpPr>
          <p:cNvPr id="3" name="Content Placeholder 2">
            <a:extLst>
              <a:ext uri="{FF2B5EF4-FFF2-40B4-BE49-F238E27FC236}">
                <a16:creationId xmlns:a16="http://schemas.microsoft.com/office/drawing/2014/main" id="{2AF3D586-B10A-47C7-B3D2-42C8CC8A04E4}"/>
              </a:ext>
            </a:extLst>
          </p:cNvPr>
          <p:cNvSpPr>
            <a:spLocks noGrp="1"/>
          </p:cNvSpPr>
          <p:nvPr>
            <p:ph idx="1"/>
          </p:nvPr>
        </p:nvSpPr>
        <p:spPr>
          <a:xfrm>
            <a:off x="4124326" y="2022603"/>
            <a:ext cx="8067674" cy="4187698"/>
          </a:xfrm>
        </p:spPr>
        <p:txBody>
          <a:bodyPr>
            <a:normAutofit/>
          </a:bodyPr>
          <a:lstStyle/>
          <a:p>
            <a:r>
              <a:rPr lang="en-US" sz="2000" dirty="0"/>
              <a:t>Cocaine and all other local anesthetics (LA) contain an aromatic ring and an amine at opposite ends of the molecule, separated by a hydrocarbon chain, and either an ester or an amide bond.</a:t>
            </a:r>
          </a:p>
          <a:p>
            <a:endParaRPr lang="en-US" sz="2000" dirty="0"/>
          </a:p>
          <a:p>
            <a:r>
              <a:rPr lang="en-US" sz="2000" dirty="0"/>
              <a:t>Cocaine, the archetypical ester, is the only naturally occurring LA.</a:t>
            </a:r>
          </a:p>
          <a:p>
            <a:endParaRPr lang="en-US" sz="2000" dirty="0"/>
          </a:p>
          <a:p>
            <a:r>
              <a:rPr lang="en-US" sz="2000" dirty="0"/>
              <a:t>Procaine, the first synthetic ester LA, was introduced in 1904 by Einhorn. </a:t>
            </a:r>
          </a:p>
          <a:p>
            <a:endParaRPr lang="en-US" sz="2000" dirty="0"/>
          </a:p>
          <a:p>
            <a:r>
              <a:rPr lang="en-US" sz="2000" dirty="0"/>
              <a:t>The introduction of the amide LA lidocaine in 1948 was transformative. Lidocaine quickly became used for all forms of regional anesthesia. </a:t>
            </a:r>
          </a:p>
        </p:txBody>
      </p:sp>
    </p:spTree>
    <p:extLst>
      <p:ext uri="{BB962C8B-B14F-4D97-AF65-F5344CB8AC3E}">
        <p14:creationId xmlns:p14="http://schemas.microsoft.com/office/powerpoint/2010/main" val="286582250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3895</Words>
  <Application>Microsoft Office PowerPoint</Application>
  <PresentationFormat>Widescreen</PresentationFormat>
  <Paragraphs>412</Paragraphs>
  <Slides>54</Slides>
  <Notes>10</Notes>
  <HiddenSlides>1</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54</vt:i4>
      </vt:variant>
    </vt:vector>
  </HeadingPairs>
  <TitlesOfParts>
    <vt:vector size="62" baseType="lpstr">
      <vt:lpstr>Arial</vt:lpstr>
      <vt:lpstr>Calibri</vt:lpstr>
      <vt:lpstr>Calibri Light</vt:lpstr>
      <vt:lpstr>Segoe UI Light</vt:lpstr>
      <vt:lpstr>Segoe UI Semilight</vt:lpstr>
      <vt:lpstr>Trebuchet MS</vt:lpstr>
      <vt:lpstr>Office Theme</vt:lpstr>
      <vt:lpstr>Berlin</vt:lpstr>
      <vt:lpstr>Regional Anesthesia and  Local anesthetics</vt:lpstr>
      <vt:lpstr>Peripheral Nerve Blocks and Regional Anesthesia</vt:lpstr>
      <vt:lpstr>Contents, Goals &amp; Objectives</vt:lpstr>
      <vt:lpstr>History of Local Anesthetics</vt:lpstr>
      <vt:lpstr>History of Local Anesthetics</vt:lpstr>
      <vt:lpstr>History of Local Anesthetics</vt:lpstr>
      <vt:lpstr>History of Local Anesthetics</vt:lpstr>
      <vt:lpstr>History of Local Anesthetics</vt:lpstr>
      <vt:lpstr>Local Anesthetic Chemistry</vt:lpstr>
      <vt:lpstr>Allergic Reactions to Local Anesthetics</vt:lpstr>
      <vt:lpstr>Guidelines</vt:lpstr>
      <vt:lpstr>Mechanism of action</vt:lpstr>
      <vt:lpstr>Mechanism of action</vt:lpstr>
      <vt:lpstr>Local Anesthetic Affect </vt:lpstr>
      <vt:lpstr>Pharmacology</vt:lpstr>
      <vt:lpstr>Local anesthetic solutions</vt:lpstr>
      <vt:lpstr>Local anesthetic solutions</vt:lpstr>
      <vt:lpstr>Characteristics and Clinical Correlates</vt:lpstr>
      <vt:lpstr>Common local anesthetics and adjuvants</vt:lpstr>
      <vt:lpstr>The Ideal Local </vt:lpstr>
      <vt:lpstr>Sensory order of Block</vt:lpstr>
      <vt:lpstr>What else influences local anesthetic activity?</vt:lpstr>
      <vt:lpstr>5 Main Techniques</vt:lpstr>
      <vt:lpstr>Blood Concentrations</vt:lpstr>
      <vt:lpstr>Blood Concentrations</vt:lpstr>
      <vt:lpstr>Side Effects and Toxicity Headache Dizziness Tinnitus Confusion Convulsions  CNS Depression/Coma  Respiratory Depression Myocardial Depression/Vasodilation </vt:lpstr>
      <vt:lpstr>Treatment of Local Anesthetic Toxicity</vt:lpstr>
      <vt:lpstr>PowerPoint Presentation</vt:lpstr>
      <vt:lpstr>Scenario of Local Anesthetic Toxicity</vt:lpstr>
      <vt:lpstr>Monitoring for  Nerve Blocks</vt:lpstr>
      <vt:lpstr>Documentation and Consent</vt:lpstr>
      <vt:lpstr>Consent</vt:lpstr>
      <vt:lpstr>Patients with Neurological Diseases</vt:lpstr>
      <vt:lpstr>Patients on Blood Thinners  "ASRA Coags Pain" app</vt:lpstr>
      <vt:lpstr>Different Types of Nerve Blocks</vt:lpstr>
      <vt:lpstr>Outpatient Surgeries and Nerve Blocks</vt:lpstr>
      <vt:lpstr>Nerve Block Supplies</vt:lpstr>
      <vt:lpstr>Nerve Stimulators</vt:lpstr>
      <vt:lpstr>Upper Extremity Nerve Blocks</vt:lpstr>
      <vt:lpstr>Interscalene Nerve Block</vt:lpstr>
      <vt:lpstr>Shoulder Surgery</vt:lpstr>
      <vt:lpstr>Supraclavicular Brachial Plexus Nerve Block  </vt:lpstr>
      <vt:lpstr>Infraclavicular Brachial Plexus Nerve Block  </vt:lpstr>
      <vt:lpstr>Axillary Nerve Block  </vt:lpstr>
      <vt:lpstr>IV Regional Anesthesia The Bier Block </vt:lpstr>
      <vt:lpstr>Lumbar Plexus Block</vt:lpstr>
      <vt:lpstr>Fascia Iliaca Nerve Block</vt:lpstr>
      <vt:lpstr>Femoral Nerve Block</vt:lpstr>
      <vt:lpstr>Saphenous Nerve Block</vt:lpstr>
      <vt:lpstr>Popliteal Sciatic Nerve Block</vt:lpstr>
      <vt:lpstr>Sciatic Nerve Block</vt:lpstr>
      <vt:lpstr>TAP Blocks </vt:lpstr>
      <vt:lpstr>Benefits of Regional Anesthesia</vt:lpstr>
      <vt:lpstr>Conclusions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Local anesthetics and Regional Techniques – the nerve block…</dc:title>
  <dc:creator>Family</dc:creator>
  <cp:lastModifiedBy>Family</cp:lastModifiedBy>
  <cp:revision>5</cp:revision>
  <dcterms:created xsi:type="dcterms:W3CDTF">2019-04-04T01:35:14Z</dcterms:created>
  <dcterms:modified xsi:type="dcterms:W3CDTF">2019-04-04T02:17:00Z</dcterms:modified>
</cp:coreProperties>
</file>