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57" r:id="rId3"/>
    <p:sldId id="258" r:id="rId4"/>
    <p:sldId id="259" r:id="rId5"/>
    <p:sldId id="275" r:id="rId6"/>
    <p:sldId id="274" r:id="rId7"/>
    <p:sldId id="322" r:id="rId8"/>
    <p:sldId id="273" r:id="rId9"/>
    <p:sldId id="269" r:id="rId10"/>
    <p:sldId id="261" r:id="rId11"/>
    <p:sldId id="262" r:id="rId12"/>
    <p:sldId id="265" r:id="rId13"/>
    <p:sldId id="266" r:id="rId14"/>
    <p:sldId id="277" r:id="rId15"/>
    <p:sldId id="323" r:id="rId16"/>
    <p:sldId id="281" r:id="rId17"/>
    <p:sldId id="280" r:id="rId18"/>
    <p:sldId id="278" r:id="rId19"/>
    <p:sldId id="267" r:id="rId20"/>
    <p:sldId id="282" r:id="rId21"/>
    <p:sldId id="283" r:id="rId22"/>
    <p:sldId id="284" r:id="rId23"/>
    <p:sldId id="285" r:id="rId24"/>
    <p:sldId id="286" r:id="rId25"/>
    <p:sldId id="298" r:id="rId26"/>
    <p:sldId id="294" r:id="rId27"/>
    <p:sldId id="295" r:id="rId28"/>
    <p:sldId id="287" r:id="rId29"/>
    <p:sldId id="324" r:id="rId30"/>
    <p:sldId id="321" r:id="rId31"/>
    <p:sldId id="292" r:id="rId32"/>
    <p:sldId id="300" r:id="rId33"/>
    <p:sldId id="325" r:id="rId34"/>
    <p:sldId id="302" r:id="rId35"/>
    <p:sldId id="301" r:id="rId36"/>
    <p:sldId id="303" r:id="rId37"/>
    <p:sldId id="318" r:id="rId38"/>
    <p:sldId id="319" r:id="rId39"/>
    <p:sldId id="305" r:id="rId40"/>
    <p:sldId id="320" r:id="rId41"/>
    <p:sldId id="306" r:id="rId42"/>
    <p:sldId id="307" r:id="rId43"/>
    <p:sldId id="310" r:id="rId44"/>
    <p:sldId id="308" r:id="rId45"/>
    <p:sldId id="309" r:id="rId46"/>
    <p:sldId id="311" r:id="rId47"/>
    <p:sldId id="312" r:id="rId48"/>
    <p:sldId id="314" r:id="rId49"/>
    <p:sldId id="313" r:id="rId50"/>
    <p:sldId id="315" r:id="rId51"/>
    <p:sldId id="317" r:id="rId5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E158BBDE-085E-4325-B666-5EF18B0BE7F5}" type="datetimeFigureOut">
              <a:rPr lang="en-US" smtClean="0"/>
              <a:t>4/11/2017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DDD98C8-FEA7-4271-97C5-F40FF1291001}" type="slidenum">
              <a:rPr lang="en-US" smtClean="0"/>
              <a:t>‹#›</a:t>
            </a:fld>
            <a:endParaRPr lang="en-US" dirty="0"/>
          </a:p>
        </p:txBody>
      </p:sp>
    </p:spTree>
    <p:extLst>
      <p:ext uri="{BB962C8B-B14F-4D97-AF65-F5344CB8AC3E}">
        <p14:creationId xmlns:p14="http://schemas.microsoft.com/office/powerpoint/2010/main" val="48694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4126E-C366-4F0E-9AFA-F25A60C9E3F8}"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4126E-C366-4F0E-9AFA-F25A60C9E3F8}" type="slidenum">
              <a:rPr lang="en-US" smtClean="0"/>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D3D330-DD95-45E5-8BDC-876819DC0E9C}" type="datetimeFigureOut">
              <a:rPr lang="en-US" smtClean="0"/>
              <a:t>4/11/2017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A5FD9A-E051-4D8A-8278-847D5E240E1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8A5FD9A-E051-4D8A-8278-847D5E240E1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8A5FD9A-E051-4D8A-8278-847D5E240E1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8A5FD9A-E051-4D8A-8278-847D5E240E15}"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8A5FD9A-E051-4D8A-8278-847D5E240E15}"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8A5FD9A-E051-4D8A-8278-847D5E240E15}"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8A5FD9A-E051-4D8A-8278-847D5E240E1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8A5FD9A-E051-4D8A-8278-847D5E240E15}"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D3D330-DD95-45E5-8BDC-876819DC0E9C}" type="datetimeFigureOut">
              <a:rPr lang="en-US" smtClean="0"/>
              <a:t>4/11/2017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8A5FD9A-E051-4D8A-8278-847D5E240E1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D3D330-DD95-45E5-8BDC-876819DC0E9C}" type="datetimeFigureOut">
              <a:rPr lang="en-US" smtClean="0"/>
              <a:t>4/11/2017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8A5FD9A-E051-4D8A-8278-847D5E240E1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D3D330-DD95-45E5-8BDC-876819DC0E9C}" type="datetimeFigureOut">
              <a:rPr lang="en-US" smtClean="0"/>
              <a:t>4/11/2017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A5FD9A-E051-4D8A-8278-847D5E240E15}"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3D330-DD95-45E5-8BDC-876819DC0E9C}" type="datetimeFigureOut">
              <a:rPr lang="en-US" smtClean="0"/>
              <a:t>4/11/2017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A5FD9A-E051-4D8A-8278-847D5E240E1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hs.gov/sites/default/files/1557-sample-notice-spanish.docx" TargetMode="External"/><Relationship Id="rId7" Type="http://schemas.openxmlformats.org/officeDocument/2006/relationships/hyperlink" Target="http://www.hhs.gov/sites/default/files/1557-sample-tagline-spanish.docx" TargetMode="External"/><Relationship Id="rId2" Type="http://schemas.openxmlformats.org/officeDocument/2006/relationships/hyperlink" Target="http://www.hhs.gov/sites/default/files/sample-ce-notice-spanish.pdf" TargetMode="External"/><Relationship Id="rId1" Type="http://schemas.openxmlformats.org/officeDocument/2006/relationships/slideLayout" Target="../slideLayouts/slideLayout2.xml"/><Relationship Id="rId6" Type="http://schemas.openxmlformats.org/officeDocument/2006/relationships/hyperlink" Target="http://www.hhs.gov/sites/default/files/sample-ce-tagline-spanish.pdf" TargetMode="External"/><Relationship Id="rId5" Type="http://schemas.openxmlformats.org/officeDocument/2006/relationships/hyperlink" Target="http://www.hhs.gov/sites/default/files/1557-sample-statement-spanish.docx" TargetMode="External"/><Relationship Id="rId4" Type="http://schemas.openxmlformats.org/officeDocument/2006/relationships/hyperlink" Target="http://www.hhs.gov/sites/default/files/sample-ce-statement-spanish.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nhsn" TargetMode="External"/><Relationship Id="rId2" Type="http://schemas.openxmlformats.org/officeDocument/2006/relationships/hyperlink" Target="http://www.qualitynet.org/" TargetMode="Externa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hyperlink" Target="http://www.bing.com/images/search?q=cms+logo&amp;view=detail&amp;id=0B890179E9A1875FB5BFC564536D34D0435D7BE5&amp;first=0&amp;qpvt=cms+logo&amp;FORM=IDFRIR"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imgres?q=medicare+part+b+picture&amp;hl=en&amp;biw=1024&amp;bih=571&amp;tbm=isch&amp;tbnid=58-vx6Pg_TIX2M:&amp;imgrefurl=http://medicare-medicaid.com/medicare/how-to-enroll-in-medicare-part-b-after-age-65/&amp;docid=3soVcdZM3gTC8M&amp;imgurl=http://medicare-medicaid.com/wp-content/uploads/2009/12/Medicare-Part-B-Card.gif&amp;w=250&amp;h=175&amp;ei=4XnQTqutBsj10gHY7NhN&amp;zoom=1"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cathy@excellentiagrou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371599"/>
          </a:xfrm>
        </p:spPr>
        <p:txBody>
          <a:bodyPr>
            <a:normAutofit fontScale="90000"/>
          </a:bodyPr>
          <a:lstStyle/>
          <a:p>
            <a:pPr algn="ctr"/>
            <a:r>
              <a:rPr lang="en-US" dirty="0" smtClean="0"/>
              <a:t>CMS Changes for 2016/2017 That Affect You</a:t>
            </a:r>
            <a:endParaRPr lang="en-US" dirty="0"/>
          </a:p>
        </p:txBody>
      </p:sp>
      <p:sp>
        <p:nvSpPr>
          <p:cNvPr id="3" name="Subtitle 2"/>
          <p:cNvSpPr>
            <a:spLocks noGrp="1"/>
          </p:cNvSpPr>
          <p:nvPr>
            <p:ph type="subTitle" idx="1"/>
          </p:nvPr>
        </p:nvSpPr>
        <p:spPr>
          <a:xfrm>
            <a:off x="685800" y="2286001"/>
            <a:ext cx="7772400" cy="762000"/>
          </a:xfrm>
        </p:spPr>
        <p:txBody>
          <a:bodyPr>
            <a:normAutofit/>
          </a:bodyPr>
          <a:lstStyle/>
          <a:p>
            <a:pPr algn="ctr"/>
            <a:endParaRPr lang="en-US" b="1" dirty="0" smtClean="0"/>
          </a:p>
          <a:p>
            <a:pPr algn="ctr"/>
            <a:endParaRPr lang="en-US" b="1" dirty="0"/>
          </a:p>
        </p:txBody>
      </p:sp>
      <p:sp>
        <p:nvSpPr>
          <p:cNvPr id="4" name="Rectangle 3"/>
          <p:cNvSpPr/>
          <p:nvPr/>
        </p:nvSpPr>
        <p:spPr>
          <a:xfrm>
            <a:off x="2051119" y="3244334"/>
            <a:ext cx="5041765" cy="646331"/>
          </a:xfrm>
          <a:prstGeom prst="rect">
            <a:avLst/>
          </a:prstGeom>
        </p:spPr>
        <p:txBody>
          <a:bodyPr wrap="none">
            <a:spAutoFit/>
          </a:bodyPr>
          <a:lstStyle/>
          <a:p>
            <a:pPr algn="ctr"/>
            <a:r>
              <a:rPr lang="en-US" b="1" dirty="0" smtClean="0"/>
              <a:t>Presented by Cathy Montgomery, RN, </a:t>
            </a:r>
            <a:r>
              <a:rPr lang="en-US" b="1" dirty="0" smtClean="0"/>
              <a:t>CASC</a:t>
            </a:r>
          </a:p>
          <a:p>
            <a:pPr algn="ctr"/>
            <a:r>
              <a:rPr lang="en-US" b="1" dirty="0" smtClean="0"/>
              <a:t>April 22, 2017</a:t>
            </a:r>
            <a:endParaRPr lang="en-US" b="1" dirty="0"/>
          </a:p>
        </p:txBody>
      </p:sp>
      <p:pic>
        <p:nvPicPr>
          <p:cNvPr id="5" name="Picture 4" descr="Excellentia_logo.gif"/>
          <p:cNvPicPr>
            <a:picLocks noChangeAspect="1"/>
          </p:cNvPicPr>
          <p:nvPr/>
        </p:nvPicPr>
        <p:blipFill>
          <a:blip r:embed="rId2" cstate="print"/>
          <a:srcRect/>
          <a:stretch>
            <a:fillRect/>
          </a:stretch>
        </p:blipFill>
        <p:spPr bwMode="auto">
          <a:xfrm>
            <a:off x="2667000" y="3613666"/>
            <a:ext cx="3448050" cy="1885950"/>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057400"/>
            <a:ext cx="6019799" cy="762000"/>
          </a:xfrm>
          <a:prstGeom prst="rect">
            <a:avLst/>
          </a:prstGeom>
        </p:spPr>
      </p:pic>
    </p:spTree>
    <p:extLst>
      <p:ext uri="{BB962C8B-B14F-4D97-AF65-F5344CB8AC3E}">
        <p14:creationId xmlns:p14="http://schemas.microsoft.com/office/powerpoint/2010/main" val="90816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Subsistence needs</a:t>
            </a:r>
          </a:p>
          <a:p>
            <a:endParaRPr lang="en-US" dirty="0" smtClean="0"/>
          </a:p>
          <a:p>
            <a:r>
              <a:rPr lang="en-US" dirty="0" smtClean="0"/>
              <a:t>Transfer to alternate ASC’s</a:t>
            </a:r>
          </a:p>
          <a:p>
            <a:endParaRPr lang="en-US" dirty="0" smtClean="0"/>
          </a:p>
          <a:p>
            <a:r>
              <a:rPr lang="en-US" dirty="0" smtClean="0"/>
              <a:t>EHR</a:t>
            </a:r>
          </a:p>
          <a:p>
            <a:endParaRPr lang="en-US" dirty="0" smtClean="0"/>
          </a:p>
          <a:p>
            <a:r>
              <a:rPr lang="en-US" dirty="0" smtClean="0"/>
              <a:t>Community disaster drills </a:t>
            </a:r>
          </a:p>
          <a:p>
            <a:endParaRPr lang="en-US" dirty="0" smtClean="0"/>
          </a:p>
          <a:p>
            <a:endParaRPr lang="en-US" dirty="0" smtClean="0"/>
          </a:p>
          <a:p>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smtClean="0"/>
              <a:t/>
            </a:r>
            <a:br>
              <a:rPr lang="en-US" dirty="0" smtClean="0"/>
            </a:br>
            <a:r>
              <a:rPr lang="en-US" dirty="0" smtClean="0"/>
              <a:t>Emergency </a:t>
            </a:r>
            <a:r>
              <a:rPr lang="en-US" dirty="0"/>
              <a:t>Preparedness </a:t>
            </a:r>
            <a:r>
              <a:rPr lang="en-US" dirty="0" smtClean="0"/>
              <a:t>Plan</a:t>
            </a:r>
            <a:br>
              <a:rPr lang="en-US" dirty="0" smtClean="0"/>
            </a:br>
            <a:r>
              <a:rPr lang="en-US" dirty="0" smtClean="0"/>
              <a:t>Rejected</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9276">
            <a:off x="5929075" y="1229851"/>
            <a:ext cx="2785039" cy="2714729"/>
          </a:xfrm>
          <a:prstGeom prst="rect">
            <a:avLst/>
          </a:prstGeom>
        </p:spPr>
      </p:pic>
    </p:spTree>
    <p:extLst>
      <p:ext uri="{BB962C8B-B14F-4D97-AF65-F5344CB8AC3E}">
        <p14:creationId xmlns:p14="http://schemas.microsoft.com/office/powerpoint/2010/main" val="364004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marL="109728" indent="0" algn="ctr">
              <a:buNone/>
            </a:pPr>
            <a:r>
              <a:rPr lang="en-US" dirty="0" smtClean="0"/>
              <a:t>Section 1557 to be exact!</a:t>
            </a:r>
          </a:p>
          <a:p>
            <a:pPr>
              <a:buFont typeface="Arial" panose="020B0604020202020204" pitchFamily="34" charset="0"/>
              <a:buChar char="•"/>
            </a:pPr>
            <a:r>
              <a:rPr lang="en-US" dirty="0" smtClean="0"/>
              <a:t>Section 1557 is the nondiscrimination law in the Affordable Care Act.</a:t>
            </a:r>
          </a:p>
          <a:p>
            <a:pPr>
              <a:buFont typeface="Arial" panose="020B0604020202020204" pitchFamily="34" charset="0"/>
              <a:buChar char="•"/>
            </a:pPr>
            <a:endParaRPr lang="en-US" dirty="0"/>
          </a:p>
          <a:p>
            <a:pPr>
              <a:buFont typeface="Arial" panose="020B0604020202020204" pitchFamily="34" charset="0"/>
              <a:buChar char="•"/>
            </a:pPr>
            <a:r>
              <a:rPr lang="en-US" dirty="0" smtClean="0"/>
              <a:t>Prohibits discrimination on the basis of race, color, national origin, sex, age, disability.</a:t>
            </a:r>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a:t/>
            </a:r>
            <a:br>
              <a:rPr lang="en-US" dirty="0"/>
            </a:br>
            <a:r>
              <a:rPr lang="en-US" dirty="0"/>
              <a:t>Office of Civil Rights </a:t>
            </a:r>
            <a:r>
              <a:rPr lang="en-US" dirty="0" smtClean="0"/>
              <a:t/>
            </a:r>
            <a:br>
              <a:rPr lang="en-US" dirty="0" smtClean="0"/>
            </a:br>
            <a:r>
              <a:rPr lang="en-US" dirty="0" smtClean="0"/>
              <a:t>Non Discrimination </a:t>
            </a:r>
            <a:r>
              <a:rPr lang="en-US" dirty="0"/>
              <a:t/>
            </a:r>
            <a:br>
              <a:rPr lang="en-US" dirty="0"/>
            </a:br>
            <a:endParaRPr lang="en-US" dirty="0"/>
          </a:p>
        </p:txBody>
      </p:sp>
    </p:spTree>
    <p:extLst>
      <p:ext uri="{BB962C8B-B14F-4D97-AF65-F5344CB8AC3E}">
        <p14:creationId xmlns:p14="http://schemas.microsoft.com/office/powerpoint/2010/main" val="193777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First federal civil rights law to broadly prohibit sex discrimination in health programs and activities. </a:t>
            </a:r>
          </a:p>
          <a:p>
            <a:endParaRPr lang="en-US" dirty="0"/>
          </a:p>
          <a:p>
            <a:r>
              <a:rPr lang="en-US" dirty="0" smtClean="0"/>
              <a:t>Sex discrimination includes, but is not limited to….based on an individuals sex, including pregnancy, related medial conditions, termination of pregnancy, gender identity and sex stereotypes. </a:t>
            </a:r>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a:t/>
            </a:r>
            <a:br>
              <a:rPr lang="en-US" dirty="0"/>
            </a:br>
            <a:r>
              <a:rPr lang="en-US" dirty="0"/>
              <a:t>Office of Civil Rights </a:t>
            </a:r>
            <a:r>
              <a:rPr lang="en-US" dirty="0" smtClean="0"/>
              <a:t/>
            </a:r>
            <a:br>
              <a:rPr lang="en-US" dirty="0" smtClean="0"/>
            </a:br>
            <a:r>
              <a:rPr lang="en-US" dirty="0" smtClean="0"/>
              <a:t>Non Discrimination </a:t>
            </a:r>
            <a:r>
              <a:rPr lang="en-US" dirty="0"/>
              <a:t/>
            </a:r>
            <a:br>
              <a:rPr lang="en-US" dirty="0"/>
            </a:br>
            <a:endParaRPr lang="en-US" dirty="0"/>
          </a:p>
        </p:txBody>
      </p:sp>
    </p:spTree>
    <p:extLst>
      <p:ext uri="{BB962C8B-B14F-4D97-AF65-F5344CB8AC3E}">
        <p14:creationId xmlns:p14="http://schemas.microsoft.com/office/powerpoint/2010/main" val="264682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marL="109728" indent="0" algn="ctr">
              <a:buNone/>
            </a:pPr>
            <a:r>
              <a:rPr lang="en-US" dirty="0" smtClean="0"/>
              <a:t>Who does this apply to?</a:t>
            </a:r>
          </a:p>
          <a:p>
            <a:pPr>
              <a:buFont typeface="Arial" panose="020B0604020202020204" pitchFamily="34" charset="0"/>
              <a:buChar char="•"/>
            </a:pPr>
            <a:r>
              <a:rPr lang="en-US" dirty="0" smtClean="0"/>
              <a:t>Any program that receives Federal financial assistance</a:t>
            </a:r>
          </a:p>
          <a:p>
            <a:pPr>
              <a:buFont typeface="Arial" panose="020B0604020202020204" pitchFamily="34" charset="0"/>
              <a:buChar char="•"/>
            </a:pPr>
            <a:endParaRPr lang="en-US" dirty="0"/>
          </a:p>
          <a:p>
            <a:pPr>
              <a:buFont typeface="Arial" panose="020B0604020202020204" pitchFamily="34" charset="0"/>
              <a:buChar char="•"/>
            </a:pPr>
            <a:r>
              <a:rPr lang="en-US" dirty="0" smtClean="0"/>
              <a:t>Anyone who is administered by HHS</a:t>
            </a:r>
          </a:p>
          <a:p>
            <a:pPr>
              <a:buFont typeface="Arial" panose="020B0604020202020204" pitchFamily="34" charset="0"/>
              <a:buChar char="•"/>
            </a:pPr>
            <a:endParaRPr lang="en-US" dirty="0"/>
          </a:p>
          <a:p>
            <a:pPr>
              <a:buFont typeface="Arial" panose="020B0604020202020204" pitchFamily="34" charset="0"/>
              <a:buChar char="•"/>
            </a:pPr>
            <a:r>
              <a:rPr lang="en-US" dirty="0" smtClean="0"/>
              <a:t>ALL of the employees of one of the above…..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a:t/>
            </a:r>
            <a:br>
              <a:rPr lang="en-US" dirty="0"/>
            </a:br>
            <a:r>
              <a:rPr lang="en-US" dirty="0"/>
              <a:t>Office of Civil Rights </a:t>
            </a:r>
            <a:r>
              <a:rPr lang="en-US" dirty="0" smtClean="0"/>
              <a:t/>
            </a:r>
            <a:br>
              <a:rPr lang="en-US" dirty="0" smtClean="0"/>
            </a:br>
            <a:r>
              <a:rPr lang="en-US" dirty="0" smtClean="0"/>
              <a:t>Non Discrimination </a:t>
            </a:r>
            <a:r>
              <a:rPr lang="en-US" dirty="0"/>
              <a:t/>
            </a:r>
            <a:br>
              <a:rPr lang="en-US" dirty="0"/>
            </a:br>
            <a:endParaRPr lang="en-US" dirty="0"/>
          </a:p>
        </p:txBody>
      </p:sp>
    </p:spTree>
    <p:extLst>
      <p:ext uri="{BB962C8B-B14F-4D97-AF65-F5344CB8AC3E}">
        <p14:creationId xmlns:p14="http://schemas.microsoft.com/office/powerpoint/2010/main" val="404566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pPr marL="109728" indent="0" algn="ctr">
              <a:buNone/>
            </a:pPr>
            <a:r>
              <a:rPr lang="en-US" dirty="0" smtClean="0"/>
              <a:t>Communication Requirements</a:t>
            </a:r>
          </a:p>
          <a:p>
            <a:pPr marL="109728" indent="0" algn="ctr">
              <a:buNone/>
            </a:pPr>
            <a:r>
              <a:rPr lang="en-US" dirty="0" smtClean="0"/>
              <a:t>YOU MUST OFFER</a:t>
            </a:r>
          </a:p>
          <a:p>
            <a:pPr>
              <a:buFont typeface="Arial" panose="020B0604020202020204" pitchFamily="34" charset="0"/>
              <a:buChar char="•"/>
            </a:pPr>
            <a:r>
              <a:rPr lang="en-US" dirty="0" smtClean="0"/>
              <a:t>Non English speaking persons</a:t>
            </a:r>
          </a:p>
          <a:p>
            <a:pPr>
              <a:buFont typeface="Arial" panose="020B0604020202020204" pitchFamily="34" charset="0"/>
              <a:buChar char="•"/>
            </a:pPr>
            <a:endParaRPr lang="en-US" dirty="0"/>
          </a:p>
          <a:p>
            <a:pPr>
              <a:buFont typeface="Arial" panose="020B0604020202020204" pitchFamily="34" charset="0"/>
              <a:buChar char="•"/>
            </a:pPr>
            <a:r>
              <a:rPr lang="en-US" dirty="0" smtClean="0"/>
              <a:t>Limited English proficiency (LEP) </a:t>
            </a:r>
          </a:p>
          <a:p>
            <a:pPr>
              <a:buFont typeface="Arial" panose="020B0604020202020204" pitchFamily="34" charset="0"/>
              <a:buChar char="•"/>
            </a:pPr>
            <a:endParaRPr lang="en-US" dirty="0"/>
          </a:p>
          <a:p>
            <a:pPr>
              <a:buFont typeface="Arial" panose="020B0604020202020204" pitchFamily="34" charset="0"/>
              <a:buChar char="•"/>
            </a:pPr>
            <a:r>
              <a:rPr lang="en-US" dirty="0" smtClean="0"/>
              <a:t>Services to the hearing impaired</a:t>
            </a:r>
          </a:p>
          <a:p>
            <a:pPr>
              <a:buFont typeface="Arial" panose="020B0604020202020204" pitchFamily="34" charset="0"/>
              <a:buChar char="•"/>
            </a:pPr>
            <a:endParaRPr lang="en-US" dirty="0"/>
          </a:p>
          <a:p>
            <a:pPr marL="109728" indent="0">
              <a:buNone/>
            </a:pPr>
            <a:r>
              <a:rPr lang="en-US" dirty="0" smtClean="0"/>
              <a:t>* Rules apply to all individuals in the United States, whether legally or not. </a:t>
            </a: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a:t/>
            </a:r>
            <a:br>
              <a:rPr lang="en-US" dirty="0"/>
            </a:br>
            <a:r>
              <a:rPr lang="en-US" dirty="0"/>
              <a:t>Office of Civil Rights </a:t>
            </a:r>
            <a:r>
              <a:rPr lang="en-US" dirty="0" smtClean="0"/>
              <a:t/>
            </a:r>
            <a:br>
              <a:rPr lang="en-US" dirty="0" smtClean="0"/>
            </a:br>
            <a:r>
              <a:rPr lang="en-US" dirty="0" smtClean="0"/>
              <a:t>Non Discrimination </a:t>
            </a:r>
            <a:r>
              <a:rPr lang="en-US" dirty="0"/>
              <a:t/>
            </a:r>
            <a:br>
              <a:rPr lang="en-US" dirty="0"/>
            </a:br>
            <a:endParaRPr lang="en-US" dirty="0"/>
          </a:p>
        </p:txBody>
      </p:sp>
    </p:spTree>
    <p:extLst>
      <p:ext uri="{BB962C8B-B14F-4D97-AF65-F5344CB8AC3E}">
        <p14:creationId xmlns:p14="http://schemas.microsoft.com/office/powerpoint/2010/main" val="234515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LEP TAG LINE BY STATE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54379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91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http://www.hhs.gov/civil-rights/for-individuals/section-1557/translated-resources/index.html</a:t>
            </a:r>
          </a:p>
        </p:txBody>
      </p:sp>
      <p:sp>
        <p:nvSpPr>
          <p:cNvPr id="3" name="Title 2"/>
          <p:cNvSpPr>
            <a:spLocks noGrp="1"/>
          </p:cNvSpPr>
          <p:nvPr>
            <p:ph type="title"/>
          </p:nvPr>
        </p:nvSpPr>
        <p:spPr/>
        <p:txBody>
          <a:bodyPr/>
          <a:lstStyle/>
          <a:p>
            <a:pPr algn="ctr"/>
            <a:r>
              <a:rPr lang="en-US" dirty="0" smtClean="0"/>
              <a:t>LEP TAG LINE STEPS</a:t>
            </a:r>
            <a:endParaRPr lang="en-US" dirty="0"/>
          </a:p>
        </p:txBody>
      </p:sp>
      <p:sp>
        <p:nvSpPr>
          <p:cNvPr id="4" name="Rectangle 3"/>
          <p:cNvSpPr/>
          <p:nvPr/>
        </p:nvSpPr>
        <p:spPr>
          <a:xfrm>
            <a:off x="1676400" y="3117947"/>
            <a:ext cx="5943600" cy="1754326"/>
          </a:xfrm>
          <a:prstGeom prst="rect">
            <a:avLst/>
          </a:prstGeom>
        </p:spPr>
        <p:txBody>
          <a:bodyPr wrap="square">
            <a:spAutoFit/>
          </a:bodyPr>
          <a:lstStyle/>
          <a:p>
            <a:r>
              <a:rPr lang="en-US" b="1" dirty="0"/>
              <a:t>Español (Spanish) </a:t>
            </a:r>
            <a:endParaRPr lang="en-US" dirty="0"/>
          </a:p>
          <a:p>
            <a:r>
              <a:rPr lang="en-US" dirty="0">
                <a:hlinkClick r:id="rId2"/>
              </a:rPr>
              <a:t>Notice of Nondiscrimination. - PDF</a:t>
            </a:r>
            <a:r>
              <a:rPr lang="en-US" dirty="0"/>
              <a:t> | </a:t>
            </a:r>
            <a:r>
              <a:rPr lang="en-US" dirty="0">
                <a:hlinkClick r:id="rId3"/>
              </a:rPr>
              <a:t>.docx</a:t>
            </a:r>
            <a:endParaRPr lang="en-US" dirty="0"/>
          </a:p>
          <a:p>
            <a:endParaRPr lang="en-US" dirty="0" smtClean="0">
              <a:hlinkClick r:id="rId4"/>
            </a:endParaRPr>
          </a:p>
          <a:p>
            <a:r>
              <a:rPr lang="en-US" dirty="0" smtClean="0">
                <a:hlinkClick r:id="rId4"/>
              </a:rPr>
              <a:t>Statement </a:t>
            </a:r>
            <a:r>
              <a:rPr lang="en-US" dirty="0">
                <a:hlinkClick r:id="rId4"/>
              </a:rPr>
              <a:t>of Nondiscrimination. - PDF</a:t>
            </a:r>
            <a:r>
              <a:rPr lang="en-US" dirty="0"/>
              <a:t> | </a:t>
            </a:r>
            <a:r>
              <a:rPr lang="en-US" dirty="0">
                <a:hlinkClick r:id="rId5"/>
              </a:rPr>
              <a:t>.docx</a:t>
            </a:r>
            <a:endParaRPr lang="en-US" dirty="0"/>
          </a:p>
          <a:p>
            <a:endParaRPr lang="en-US" dirty="0" smtClean="0">
              <a:hlinkClick r:id="rId6"/>
            </a:endParaRPr>
          </a:p>
          <a:p>
            <a:r>
              <a:rPr lang="en-US" dirty="0" smtClean="0">
                <a:hlinkClick r:id="rId6"/>
              </a:rPr>
              <a:t>Tagline</a:t>
            </a:r>
            <a:r>
              <a:rPr lang="en-US" dirty="0">
                <a:hlinkClick r:id="rId6"/>
              </a:rPr>
              <a:t>. - PDF</a:t>
            </a:r>
            <a:r>
              <a:rPr lang="en-US" dirty="0"/>
              <a:t> | </a:t>
            </a:r>
            <a:r>
              <a:rPr lang="en-US" dirty="0">
                <a:hlinkClick r:id="rId7"/>
              </a:rPr>
              <a:t>.docx</a:t>
            </a:r>
            <a:endParaRPr lang="en-US" dirty="0"/>
          </a:p>
        </p:txBody>
      </p:sp>
    </p:spTree>
    <p:extLst>
      <p:ext uri="{BB962C8B-B14F-4D97-AF65-F5344CB8AC3E}">
        <p14:creationId xmlns:p14="http://schemas.microsoft.com/office/powerpoint/2010/main" val="123195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LEP TAG LINE STEPS</a:t>
            </a:r>
            <a:endParaRPr lang="en-US" dirty="0"/>
          </a:p>
        </p:txBody>
      </p:sp>
      <p:sp>
        <p:nvSpPr>
          <p:cNvPr id="2" name="Content Placeholder 1"/>
          <p:cNvSpPr>
            <a:spLocks noGrp="1"/>
          </p:cNvSpPr>
          <p:nvPr>
            <p:ph idx="1"/>
          </p:nvPr>
        </p:nvSpPr>
        <p:spPr/>
        <p:txBody>
          <a:bodyPr>
            <a:normAutofit fontScale="70000" lnSpcReduction="20000"/>
          </a:bodyPr>
          <a:lstStyle/>
          <a:p>
            <a:pPr marL="109728" indent="0">
              <a:buNone/>
            </a:pPr>
            <a:r>
              <a:rPr lang="en-US" b="1" u="sng" dirty="0"/>
              <a:t>ENGLISH</a:t>
            </a:r>
            <a:endParaRPr lang="en-US" dirty="0"/>
          </a:p>
          <a:p>
            <a:pPr marL="109728" indent="0">
              <a:buNone/>
            </a:pPr>
            <a:r>
              <a:rPr lang="en-US" dirty="0"/>
              <a:t>SURGERY CENTER XYZ complies with applicable Federal civil rights laws and does not discriminate on the basis of race, color, national origin, age, disability, or sex.</a:t>
            </a:r>
          </a:p>
          <a:p>
            <a:pPr marL="109728" indent="0">
              <a:buNone/>
            </a:pPr>
            <a:r>
              <a:rPr lang="en-US" dirty="0"/>
              <a:t> </a:t>
            </a:r>
          </a:p>
          <a:p>
            <a:pPr marL="109728" indent="0">
              <a:buNone/>
            </a:pPr>
            <a:r>
              <a:rPr lang="en-US" dirty="0"/>
              <a:t>Attention: If you speak (Limited English), language assistance services, free of charge, are available to you.  </a:t>
            </a:r>
          </a:p>
          <a:p>
            <a:pPr marL="109728" indent="0">
              <a:buNone/>
            </a:pPr>
            <a:r>
              <a:rPr lang="en-US" b="1" dirty="0"/>
              <a:t> </a:t>
            </a:r>
            <a:endParaRPr lang="en-US" dirty="0"/>
          </a:p>
          <a:p>
            <a:pPr marL="109728" indent="0">
              <a:buNone/>
            </a:pPr>
            <a:r>
              <a:rPr lang="en-US" b="1" dirty="0"/>
              <a:t> </a:t>
            </a:r>
            <a:endParaRPr lang="en-US" dirty="0"/>
          </a:p>
          <a:p>
            <a:pPr marL="109728" indent="0">
              <a:buNone/>
            </a:pPr>
            <a:r>
              <a:rPr lang="en-US" b="1" dirty="0"/>
              <a:t> </a:t>
            </a:r>
            <a:endParaRPr lang="en-US" dirty="0"/>
          </a:p>
          <a:p>
            <a:pPr marL="109728" indent="0">
              <a:buNone/>
            </a:pPr>
            <a:r>
              <a:rPr lang="en-US" b="1" u="sng" dirty="0"/>
              <a:t>SPANISH</a:t>
            </a:r>
            <a:endParaRPr lang="en-US" dirty="0"/>
          </a:p>
          <a:p>
            <a:pPr marL="109728" indent="0">
              <a:buNone/>
            </a:pPr>
            <a:r>
              <a:rPr lang="en-US" dirty="0"/>
              <a:t>SURGERY CENTER XYZ cumple con las leyes federales de derechos civiles aplicables y no discrimina por motivos de raza, color, nacionalidad, edad, discapacidad o sexo.</a:t>
            </a:r>
          </a:p>
          <a:p>
            <a:pPr marL="109728" indent="0">
              <a:buNone/>
            </a:pPr>
            <a:r>
              <a:rPr lang="en-US" dirty="0"/>
              <a:t>ATENCIÓN: si habla español, tiene a su disposición servicios gratuitos de asistencia lingüística. </a:t>
            </a:r>
          </a:p>
          <a:p>
            <a:endParaRPr lang="en-US" dirty="0"/>
          </a:p>
        </p:txBody>
      </p:sp>
    </p:spTree>
    <p:extLst>
      <p:ext uri="{BB962C8B-B14F-4D97-AF65-F5344CB8AC3E}">
        <p14:creationId xmlns:p14="http://schemas.microsoft.com/office/powerpoint/2010/main" val="338534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pPr marL="109728" indent="0" algn="ctr">
              <a:buNone/>
            </a:pPr>
            <a:r>
              <a:rPr lang="en-US" dirty="0" smtClean="0"/>
              <a:t>YOU MAY NOT:</a:t>
            </a:r>
          </a:p>
          <a:p>
            <a:r>
              <a:rPr lang="en-US" dirty="0" smtClean="0"/>
              <a:t>Require </a:t>
            </a:r>
            <a:r>
              <a:rPr lang="en-US" dirty="0"/>
              <a:t>an individual to provide his or her own interpreter </a:t>
            </a:r>
            <a:endParaRPr lang="en-US" dirty="0" smtClean="0"/>
          </a:p>
          <a:p>
            <a:r>
              <a:rPr lang="en-US" dirty="0" smtClean="0"/>
              <a:t>Rely </a:t>
            </a:r>
            <a:r>
              <a:rPr lang="en-US" dirty="0"/>
              <a:t>on a minor child to interpret, except in a life threatening emergency where there is no qualified interpreter immediately available </a:t>
            </a:r>
            <a:endParaRPr lang="en-US" dirty="0" smtClean="0"/>
          </a:p>
          <a:p>
            <a:r>
              <a:rPr lang="en-US" dirty="0" smtClean="0"/>
              <a:t>Rely </a:t>
            </a:r>
            <a:r>
              <a:rPr lang="en-US" dirty="0"/>
              <a:t>on interpreters that the individual prefers when there are competency, confidentiality or other </a:t>
            </a:r>
            <a:r>
              <a:rPr lang="en-US" dirty="0" smtClean="0"/>
              <a:t>concerns</a:t>
            </a:r>
          </a:p>
          <a:p>
            <a:r>
              <a:rPr lang="en-US" dirty="0" smtClean="0"/>
              <a:t>Rely </a:t>
            </a:r>
            <a:r>
              <a:rPr lang="en-US" dirty="0"/>
              <a:t>on unqualified bilingual or multilingual </a:t>
            </a:r>
            <a:r>
              <a:rPr lang="en-US" dirty="0" smtClean="0"/>
              <a:t>staff</a:t>
            </a:r>
          </a:p>
          <a:p>
            <a:r>
              <a:rPr lang="en-US" dirty="0" smtClean="0"/>
              <a:t>Use </a:t>
            </a:r>
            <a:r>
              <a:rPr lang="en-US" dirty="0"/>
              <a:t>low-quality video remote interpreting services </a:t>
            </a:r>
            <a:r>
              <a:rPr lang="en-US" dirty="0" smtClean="0"/>
              <a:t>  </a:t>
            </a:r>
            <a:endParaRPr lang="en-US" dirty="0"/>
          </a:p>
          <a:p>
            <a:endParaRPr lang="en-US" dirty="0" smtClean="0"/>
          </a:p>
          <a:p>
            <a:endParaRPr lang="en-US" dirty="0"/>
          </a:p>
          <a:p>
            <a:endParaRPr lang="en-US" dirty="0"/>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a:xfrm>
            <a:off x="457200" y="76200"/>
            <a:ext cx="8229600" cy="1341438"/>
          </a:xfrm>
        </p:spPr>
        <p:txBody>
          <a:bodyPr>
            <a:normAutofit fontScale="90000"/>
          </a:bodyPr>
          <a:lstStyle/>
          <a:p>
            <a:pPr algn="ctr"/>
            <a:r>
              <a:rPr lang="en-US" dirty="0"/>
              <a:t/>
            </a:r>
            <a:br>
              <a:rPr lang="en-US" dirty="0"/>
            </a:br>
            <a:r>
              <a:rPr lang="en-US" dirty="0"/>
              <a:t>Office of Civil Rights </a:t>
            </a:r>
            <a:r>
              <a:rPr lang="en-US" dirty="0" smtClean="0"/>
              <a:t/>
            </a:r>
            <a:br>
              <a:rPr lang="en-US" dirty="0" smtClean="0"/>
            </a:br>
            <a:r>
              <a:rPr lang="en-US" dirty="0" smtClean="0"/>
              <a:t>Non Discrimination </a:t>
            </a:r>
            <a:r>
              <a:rPr lang="en-US" dirty="0"/>
              <a:t/>
            </a:r>
            <a:br>
              <a:rPr lang="en-US" dirty="0"/>
            </a:br>
            <a:endParaRPr lang="en-US" dirty="0"/>
          </a:p>
        </p:txBody>
      </p:sp>
    </p:spTree>
    <p:extLst>
      <p:ext uri="{BB962C8B-B14F-4D97-AF65-F5344CB8AC3E}">
        <p14:creationId xmlns:p14="http://schemas.microsoft.com/office/powerpoint/2010/main" val="255570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ADA – Service Animals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974" y="1219200"/>
            <a:ext cx="6245326" cy="4229100"/>
          </a:xfrm>
          <a:prstGeom prst="rect">
            <a:avLst/>
          </a:prstGeom>
          <a:noFill/>
          <a:ln>
            <a:noFill/>
          </a:ln>
        </p:spPr>
      </p:pic>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54475" y="3688045"/>
            <a:ext cx="2589525" cy="3187700"/>
          </a:xfrm>
          <a:prstGeom prst="rect">
            <a:avLst/>
          </a:prstGeom>
          <a:noFill/>
          <a:ln>
            <a:noFill/>
          </a:ln>
        </p:spPr>
      </p:pic>
    </p:spTree>
    <p:extLst>
      <p:ext uri="{BB962C8B-B14F-4D97-AF65-F5344CB8AC3E}">
        <p14:creationId xmlns:p14="http://schemas.microsoft.com/office/powerpoint/2010/main" val="19171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CMS - Emergency Preparedness Plan</a:t>
            </a:r>
          </a:p>
          <a:p>
            <a:endParaRPr lang="en-US" dirty="0"/>
          </a:p>
          <a:p>
            <a:r>
              <a:rPr lang="en-US" dirty="0" smtClean="0"/>
              <a:t>Office of Civil Rights – Non Discrimination </a:t>
            </a:r>
          </a:p>
          <a:p>
            <a:endParaRPr lang="en-US" dirty="0" smtClean="0"/>
          </a:p>
          <a:p>
            <a:r>
              <a:rPr lang="en-US" dirty="0" smtClean="0"/>
              <a:t>ADA – Service Animals</a:t>
            </a:r>
          </a:p>
          <a:p>
            <a:endParaRPr lang="en-US" dirty="0"/>
          </a:p>
          <a:p>
            <a:r>
              <a:rPr lang="en-US" dirty="0" smtClean="0"/>
              <a:t>Quality Reporting – 2017 to do list</a:t>
            </a:r>
            <a:endParaRPr lang="en-US" dirty="0"/>
          </a:p>
        </p:txBody>
      </p:sp>
      <p:sp>
        <p:nvSpPr>
          <p:cNvPr id="3" name="Title 2"/>
          <p:cNvSpPr>
            <a:spLocks noGrp="1"/>
          </p:cNvSpPr>
          <p:nvPr>
            <p:ph type="title"/>
          </p:nvPr>
        </p:nvSpPr>
        <p:spPr/>
        <p:txBody>
          <a:bodyPr/>
          <a:lstStyle/>
          <a:p>
            <a:pPr algn="ctr"/>
            <a:r>
              <a:rPr lang="en-US" dirty="0" smtClean="0"/>
              <a:t>Recent Developments</a:t>
            </a:r>
            <a:endParaRPr lang="en-US" dirty="0"/>
          </a:p>
        </p:txBody>
      </p:sp>
    </p:spTree>
    <p:extLst>
      <p:ext uri="{BB962C8B-B14F-4D97-AF65-F5344CB8AC3E}">
        <p14:creationId xmlns:p14="http://schemas.microsoft.com/office/powerpoint/2010/main" val="34303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ADA – Service Animals</a:t>
            </a:r>
            <a:endParaRPr lang="en-US" dirty="0"/>
          </a:p>
        </p:txBody>
      </p:sp>
      <p:sp>
        <p:nvSpPr>
          <p:cNvPr id="5" name="Content Placeholder 4"/>
          <p:cNvSpPr>
            <a:spLocks noGrp="1"/>
          </p:cNvSpPr>
          <p:nvPr>
            <p:ph idx="1"/>
          </p:nvPr>
        </p:nvSpPr>
        <p:spPr/>
        <p:txBody>
          <a:bodyPr>
            <a:normAutofit/>
          </a:bodyPr>
          <a:lstStyle/>
          <a:p>
            <a:pPr marL="109728" indent="0" algn="ctr">
              <a:buNone/>
            </a:pPr>
            <a:r>
              <a:rPr lang="en-US" dirty="0" smtClean="0"/>
              <a:t>DEFINITION</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Dogs individually trained to do work or perform tasks for an individual with a disability.</a:t>
            </a:r>
          </a:p>
          <a:p>
            <a:pPr>
              <a:buFont typeface="Arial" panose="020B0604020202020204" pitchFamily="34" charset="0"/>
              <a:buChar char="•"/>
            </a:pPr>
            <a:endParaRPr lang="en-US" dirty="0"/>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addition to the provisions about service dogs, the Department’s revised ADA regulations have a new, separate provision about miniature horses that have been individually trained to do work or perform tasks for people with disabilities. </a:t>
            </a:r>
          </a:p>
        </p:txBody>
      </p:sp>
    </p:spTree>
    <p:extLst>
      <p:ext uri="{BB962C8B-B14F-4D97-AF65-F5344CB8AC3E}">
        <p14:creationId xmlns:p14="http://schemas.microsoft.com/office/powerpoint/2010/main" val="305888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smtClean="0"/>
              <a:t>DEFINITION</a:t>
            </a:r>
          </a:p>
          <a:p>
            <a:pPr marL="109728" indent="0">
              <a:buNone/>
            </a:pPr>
            <a:endParaRPr lang="en-US" dirty="0" smtClean="0"/>
          </a:p>
          <a:p>
            <a:pPr marL="109728" indent="0">
              <a:buNone/>
            </a:pPr>
            <a:r>
              <a:rPr lang="en-US" dirty="0" smtClean="0"/>
              <a:t>Do work or perform tasks- animal trained to take a specific action when needed to assist a person with a disability. </a:t>
            </a:r>
          </a:p>
          <a:p>
            <a:pPr marL="109728" indent="0">
              <a:buNone/>
            </a:pPr>
            <a:endParaRPr lang="en-US" dirty="0"/>
          </a:p>
          <a:p>
            <a:pPr marL="109728" indent="0" algn="ctr">
              <a:buNone/>
            </a:pPr>
            <a:r>
              <a:rPr lang="en-US" dirty="0" smtClean="0"/>
              <a:t>emotional support vs psychiatric service</a:t>
            </a:r>
            <a:endParaRPr lang="en-US" dirty="0"/>
          </a:p>
          <a:p>
            <a:pPr marL="109728" indent="0">
              <a:buNone/>
            </a:pPr>
            <a:endParaRPr lang="en-US" dirty="0"/>
          </a:p>
        </p:txBody>
      </p:sp>
      <p:sp>
        <p:nvSpPr>
          <p:cNvPr id="3" name="Title 2"/>
          <p:cNvSpPr>
            <a:spLocks noGrp="1"/>
          </p:cNvSpPr>
          <p:nvPr>
            <p:ph type="title"/>
          </p:nvPr>
        </p:nvSpPr>
        <p:spPr/>
        <p:txBody>
          <a:bodyPr/>
          <a:lstStyle/>
          <a:p>
            <a:pPr algn="ctr"/>
            <a:r>
              <a:rPr lang="en-US" dirty="0"/>
              <a:t>ADA – Service Animals</a:t>
            </a:r>
          </a:p>
        </p:txBody>
      </p:sp>
    </p:spTree>
    <p:extLst>
      <p:ext uri="{BB962C8B-B14F-4D97-AF65-F5344CB8AC3E}">
        <p14:creationId xmlns:p14="http://schemas.microsoft.com/office/powerpoint/2010/main" val="60877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smtClean="0"/>
              <a:t>Professional training not required</a:t>
            </a:r>
          </a:p>
          <a:p>
            <a:endParaRPr lang="en-US" dirty="0" smtClean="0"/>
          </a:p>
          <a:p>
            <a:r>
              <a:rPr lang="en-US" dirty="0" smtClean="0"/>
              <a:t>Vest, ID badge, or harness not required</a:t>
            </a:r>
          </a:p>
          <a:p>
            <a:endParaRPr lang="en-US" dirty="0"/>
          </a:p>
          <a:p>
            <a:r>
              <a:rPr lang="en-US" dirty="0" smtClean="0"/>
              <a:t>Certification not required</a:t>
            </a:r>
          </a:p>
          <a:p>
            <a:endParaRPr lang="en-US" dirty="0"/>
          </a:p>
          <a:p>
            <a:r>
              <a:rPr lang="en-US" dirty="0" smtClean="0"/>
              <a:t>Registration not required </a:t>
            </a:r>
            <a:endParaRPr lang="en-US" dirty="0"/>
          </a:p>
          <a:p>
            <a:endParaRPr lang="en-US" dirty="0" smtClean="0"/>
          </a:p>
          <a:p>
            <a:r>
              <a:rPr lang="en-US" dirty="0" smtClean="0"/>
              <a:t>Specific breeds not required</a:t>
            </a:r>
          </a:p>
          <a:p>
            <a:endParaRPr lang="en-US" dirty="0"/>
          </a:p>
        </p:txBody>
      </p:sp>
      <p:sp>
        <p:nvSpPr>
          <p:cNvPr id="3" name="Title 2"/>
          <p:cNvSpPr>
            <a:spLocks noGrp="1"/>
          </p:cNvSpPr>
          <p:nvPr>
            <p:ph type="title"/>
          </p:nvPr>
        </p:nvSpPr>
        <p:spPr/>
        <p:txBody>
          <a:bodyPr>
            <a:normAutofit fontScale="90000"/>
          </a:bodyPr>
          <a:lstStyle/>
          <a:p>
            <a:pPr algn="ctr"/>
            <a:r>
              <a:rPr lang="en-US" dirty="0"/>
              <a:t/>
            </a:r>
            <a:br>
              <a:rPr lang="en-US" dirty="0"/>
            </a:br>
            <a:r>
              <a:rPr lang="en-US" dirty="0"/>
              <a:t>ADA – Service Animals</a:t>
            </a:r>
          </a:p>
        </p:txBody>
      </p:sp>
    </p:spTree>
    <p:extLst>
      <p:ext uri="{BB962C8B-B14F-4D97-AF65-F5344CB8AC3E}">
        <p14:creationId xmlns:p14="http://schemas.microsoft.com/office/powerpoint/2010/main" val="247829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   </a:t>
            </a:r>
            <a:r>
              <a:rPr lang="en-US" dirty="0" smtClean="0">
                <a:solidFill>
                  <a:srgbClr val="FF0000"/>
                </a:solidFill>
              </a:rPr>
              <a:t>2 questions you may ask, only these 2!</a:t>
            </a:r>
          </a:p>
          <a:p>
            <a:pPr marL="624078" indent="-514350">
              <a:buAutoNum type="arabicPeriod"/>
            </a:pPr>
            <a:endParaRPr lang="en-US" dirty="0" smtClean="0"/>
          </a:p>
          <a:p>
            <a:pPr marL="624078" indent="-514350">
              <a:buAutoNum type="arabicPeriod"/>
            </a:pPr>
            <a:r>
              <a:rPr lang="en-US" dirty="0" smtClean="0"/>
              <a:t>Is the dog a service animal required because of a disability?</a:t>
            </a:r>
          </a:p>
          <a:p>
            <a:pPr marL="624078" indent="-514350">
              <a:buAutoNum type="arabicPeriod"/>
            </a:pPr>
            <a:endParaRPr lang="en-US" dirty="0"/>
          </a:p>
          <a:p>
            <a:pPr marL="624078" indent="-514350">
              <a:buAutoNum type="arabicPeriod"/>
            </a:pPr>
            <a:r>
              <a:rPr lang="en-US" dirty="0" smtClean="0"/>
              <a:t>What work or task has the dog been trained to perform?</a:t>
            </a:r>
          </a:p>
          <a:p>
            <a:pPr marL="624078" indent="-514350">
              <a:buAutoNum type="arabicPeriod"/>
            </a:pPr>
            <a:endParaRPr lang="en-US" dirty="0">
              <a:solidFill>
                <a:srgbClr val="FF0000"/>
              </a:solidFill>
            </a:endParaRPr>
          </a:p>
          <a:p>
            <a:pPr marL="624078" indent="-514350">
              <a:buAutoNum type="arabicPeriod"/>
            </a:pPr>
            <a:endParaRPr lang="en-US" dirty="0"/>
          </a:p>
        </p:txBody>
      </p:sp>
      <p:sp>
        <p:nvSpPr>
          <p:cNvPr id="3" name="Title 2"/>
          <p:cNvSpPr>
            <a:spLocks noGrp="1"/>
          </p:cNvSpPr>
          <p:nvPr>
            <p:ph type="title"/>
          </p:nvPr>
        </p:nvSpPr>
        <p:spPr/>
        <p:txBody>
          <a:bodyPr/>
          <a:lstStyle/>
          <a:p>
            <a:pPr algn="ctr"/>
            <a:r>
              <a:rPr lang="en-US" dirty="0"/>
              <a:t>ADA – Service Animals</a:t>
            </a:r>
          </a:p>
        </p:txBody>
      </p:sp>
    </p:spTree>
    <p:extLst>
      <p:ext uri="{BB962C8B-B14F-4D97-AF65-F5344CB8AC3E}">
        <p14:creationId xmlns:p14="http://schemas.microsoft.com/office/powerpoint/2010/main" val="189287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smtClean="0"/>
              <a:t>2 Requirements</a:t>
            </a:r>
          </a:p>
          <a:p>
            <a:pPr>
              <a:buFont typeface="Arial" panose="020B0604020202020204" pitchFamily="34" charset="0"/>
              <a:buChar char="•"/>
            </a:pPr>
            <a:r>
              <a:rPr lang="en-US" dirty="0" smtClean="0"/>
              <a:t>Must be under control</a:t>
            </a:r>
          </a:p>
          <a:p>
            <a:pPr>
              <a:buFont typeface="Arial" panose="020B0604020202020204" pitchFamily="34" charset="0"/>
              <a:buChar char="•"/>
            </a:pPr>
            <a:r>
              <a:rPr lang="en-US" dirty="0" smtClean="0"/>
              <a:t>Must be housebroken</a:t>
            </a:r>
          </a:p>
          <a:p>
            <a:pPr>
              <a:buFont typeface="Arial" panose="020B0604020202020204" pitchFamily="34" charset="0"/>
              <a:buChar char="•"/>
            </a:pPr>
            <a:endParaRPr lang="en-US" dirty="0"/>
          </a:p>
          <a:p>
            <a:pPr>
              <a:buFont typeface="Arial" panose="020B0604020202020204" pitchFamily="34" charset="0"/>
              <a:buChar char="•"/>
            </a:pPr>
            <a:r>
              <a:rPr lang="en-US" dirty="0" smtClean="0"/>
              <a:t>Miniature Horses: “Our facility is unable to accommodate miniature horses due to the size constraints of our floorplan and the general size of a miniature horse being up to 34 inches and 70 to 100 pounds.”</a:t>
            </a:r>
            <a:endParaRPr lang="en-US" dirty="0"/>
          </a:p>
        </p:txBody>
      </p:sp>
      <p:sp>
        <p:nvSpPr>
          <p:cNvPr id="3" name="Title 2"/>
          <p:cNvSpPr>
            <a:spLocks noGrp="1"/>
          </p:cNvSpPr>
          <p:nvPr>
            <p:ph type="title"/>
          </p:nvPr>
        </p:nvSpPr>
        <p:spPr/>
        <p:txBody>
          <a:bodyPr/>
          <a:lstStyle/>
          <a:p>
            <a:pPr algn="ctr"/>
            <a:r>
              <a:rPr lang="en-US" dirty="0"/>
              <a:t>ADA – Service Animals</a:t>
            </a:r>
          </a:p>
        </p:txBody>
      </p:sp>
    </p:spTree>
    <p:extLst>
      <p:ext uri="{BB962C8B-B14F-4D97-AF65-F5344CB8AC3E}">
        <p14:creationId xmlns:p14="http://schemas.microsoft.com/office/powerpoint/2010/main" val="1200722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ASC’s paid under Medicare Part B</a:t>
            </a:r>
          </a:p>
          <a:p>
            <a:endParaRPr lang="en-US" dirty="0" smtClean="0"/>
          </a:p>
          <a:p>
            <a:endParaRPr lang="en-US" dirty="0"/>
          </a:p>
          <a:p>
            <a:r>
              <a:rPr lang="en-US" dirty="0" smtClean="0"/>
              <a:t>240 Medicare claims per year</a:t>
            </a:r>
          </a:p>
          <a:p>
            <a:endParaRPr lang="en-US" dirty="0" smtClean="0"/>
          </a:p>
          <a:p>
            <a:endParaRPr lang="en-US" dirty="0"/>
          </a:p>
          <a:p>
            <a:r>
              <a:rPr lang="en-US" dirty="0" smtClean="0"/>
              <a:t>In operation four months prior to Jan. 1, 2016</a:t>
            </a:r>
            <a:endParaRPr lang="en-US" dirty="0"/>
          </a:p>
        </p:txBody>
      </p:sp>
      <p:sp>
        <p:nvSpPr>
          <p:cNvPr id="3" name="Title 2"/>
          <p:cNvSpPr>
            <a:spLocks noGrp="1"/>
          </p:cNvSpPr>
          <p:nvPr>
            <p:ph type="title"/>
          </p:nvPr>
        </p:nvSpPr>
        <p:spPr/>
        <p:txBody>
          <a:bodyPr/>
          <a:lstStyle/>
          <a:p>
            <a:pPr algn="ctr"/>
            <a:r>
              <a:rPr lang="en-US" dirty="0"/>
              <a:t>ASC Quality Reporting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3419475"/>
            <a:ext cx="3810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3571875"/>
            <a:ext cx="3810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40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r>
              <a:rPr lang="en-US" dirty="0" smtClean="0"/>
              <a:t>Section 1833(i)(7)(A) of the Act</a:t>
            </a:r>
          </a:p>
          <a:p>
            <a:pPr algn="ctr">
              <a:buNone/>
            </a:pPr>
            <a:r>
              <a:rPr lang="en-US" dirty="0" smtClean="0"/>
              <a:t>states that the Secretary may provide that any ASC that does not submit quality measures</a:t>
            </a:r>
          </a:p>
          <a:p>
            <a:pPr algn="ctr">
              <a:buNone/>
            </a:pPr>
            <a:r>
              <a:rPr lang="en-US" dirty="0" smtClean="0"/>
              <a:t>to the Secretary in accordance with paragraph (7) will incur a </a:t>
            </a:r>
            <a:r>
              <a:rPr lang="en-US" dirty="0" smtClean="0">
                <a:solidFill>
                  <a:srgbClr val="FF0000"/>
                </a:solidFill>
              </a:rPr>
              <a:t>2.0</a:t>
            </a:r>
            <a:r>
              <a:rPr lang="en-US" dirty="0" smtClean="0"/>
              <a:t> percentage point</a:t>
            </a:r>
          </a:p>
          <a:p>
            <a:pPr algn="ctr">
              <a:buNone/>
            </a:pPr>
            <a:r>
              <a:rPr lang="en-US" dirty="0" smtClean="0"/>
              <a:t>reduction to any annual increase provided under the revised ASC payment system for</a:t>
            </a:r>
          </a:p>
          <a:p>
            <a:pPr algn="ctr">
              <a:buNone/>
            </a:pPr>
            <a:r>
              <a:rPr lang="en-US" dirty="0" smtClean="0"/>
              <a:t>such year. </a:t>
            </a:r>
            <a:endParaRPr lang="en-US" dirty="0"/>
          </a:p>
        </p:txBody>
      </p:sp>
      <p:sp>
        <p:nvSpPr>
          <p:cNvPr id="3" name="Title 2"/>
          <p:cNvSpPr>
            <a:spLocks noGrp="1"/>
          </p:cNvSpPr>
          <p:nvPr>
            <p:ph type="title"/>
          </p:nvPr>
        </p:nvSpPr>
        <p:spPr/>
        <p:txBody>
          <a:bodyPr/>
          <a:lstStyle/>
          <a:p>
            <a:pPr algn="ctr"/>
            <a:r>
              <a:rPr lang="en-US" dirty="0" smtClean="0"/>
              <a:t>ASC Quality Reporting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19475"/>
            <a:ext cx="3810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51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CMS-1500 form or associated electronic data set</a:t>
            </a:r>
          </a:p>
          <a:p>
            <a:endParaRPr lang="en-US" dirty="0"/>
          </a:p>
          <a:p>
            <a:r>
              <a:rPr lang="en-US" dirty="0" smtClean="0"/>
              <a:t>                              </a:t>
            </a:r>
            <a:r>
              <a:rPr lang="en-US" dirty="0" smtClean="0">
                <a:hlinkClick r:id="rId2"/>
              </a:rPr>
              <a:t>www.qualitynet.org</a:t>
            </a:r>
            <a:endParaRPr lang="en-US" dirty="0" smtClean="0"/>
          </a:p>
          <a:p>
            <a:endParaRPr lang="en-US" dirty="0"/>
          </a:p>
          <a:p>
            <a:endParaRPr lang="en-US" dirty="0" smtClean="0"/>
          </a:p>
          <a:p>
            <a:endParaRPr lang="en-US" dirty="0" smtClean="0"/>
          </a:p>
          <a:p>
            <a:r>
              <a:rPr lang="en-US" dirty="0" smtClean="0"/>
              <a:t>                                   </a:t>
            </a:r>
            <a:r>
              <a:rPr lang="en-US" dirty="0" smtClean="0">
                <a:hlinkClick r:id="rId3"/>
              </a:rPr>
              <a:t>www.cdc.gov/nhsn</a:t>
            </a:r>
            <a:r>
              <a:rPr lang="en-US" dirty="0" smtClean="0"/>
              <a:t> </a:t>
            </a:r>
            <a:endParaRPr lang="en-US" dirty="0"/>
          </a:p>
          <a:p>
            <a:endParaRPr lang="en-US" dirty="0" smtClean="0"/>
          </a:p>
          <a:p>
            <a:pPr marL="109728" indent="0">
              <a:buNone/>
            </a:pPr>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pPr algn="ctr"/>
            <a:r>
              <a:rPr lang="en-US" dirty="0" smtClean="0"/>
              <a:t>3 Methods to Report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38" y="4790738"/>
            <a:ext cx="2495550" cy="971550"/>
          </a:xfrm>
          <a:prstGeom prst="rect">
            <a:avLst/>
          </a:prstGeom>
        </p:spPr>
      </p:pic>
      <p:pic>
        <p:nvPicPr>
          <p:cNvPr id="4098" name="Picture 2" descr="C:\Program Files (x86)\Microsoft Office\MEDIA\OFFICE14\Bullets\BD21298_.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138" y="5098994"/>
            <a:ext cx="545538" cy="545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rogram Files (x86)\Microsoft Office\MEDIA\OFFICE14\Bullets\BD21298_.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45707"/>
            <a:ext cx="545538" cy="5455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599" y="3106996"/>
            <a:ext cx="2057401" cy="822960"/>
          </a:xfrm>
          <a:prstGeom prst="rect">
            <a:avLst/>
          </a:prstGeom>
        </p:spPr>
      </p:pic>
    </p:spTree>
    <p:extLst>
      <p:ext uri="{BB962C8B-B14F-4D97-AF65-F5344CB8AC3E}">
        <p14:creationId xmlns:p14="http://schemas.microsoft.com/office/powerpoint/2010/main" val="942132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REPORTING</a:t>
            </a:r>
            <a:endParaRPr lang="en-US" dirty="0"/>
          </a:p>
        </p:txBody>
      </p:sp>
      <p:pic>
        <p:nvPicPr>
          <p:cNvPr id="4" name="Content Placeholder 3" descr="http://ts2.mm.bing.net/images/thumbnail.aspx?q=1343133648013&amp;id=443a1a6a232d943b0d878a9d8c83300e&amp;url=http%3a%2f%2fwww.epsilonregistration.com%2fERImages%2f378%2fCMS%2520log%2520blue.jpg">
            <a:hlinkClick r:id="rId2"/>
          </p:cNvPr>
          <p:cNvPicPr>
            <a:picLocks noGrp="1"/>
          </p:cNvPicPr>
          <p:nvPr>
            <p:ph idx="1"/>
          </p:nvPr>
        </p:nvPicPr>
        <p:blipFill>
          <a:blip r:embed="rId3" cstate="print"/>
          <a:srcRect/>
          <a:stretch>
            <a:fillRect/>
          </a:stretch>
        </p:blipFill>
        <p:spPr bwMode="auto">
          <a:xfrm>
            <a:off x="5410200" y="1295400"/>
            <a:ext cx="2857500" cy="105727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g_hi" descr="http://t3.gstatic.com/images?q=tbn:ANd9GcRtjDkkxp1wclSRNMNeQ3dJFUBwjF_R2VeyZYOZWTWr-3rQFj0x">
            <a:hlinkClick r:id="rId5"/>
          </p:cNvPr>
          <p:cNvPicPr/>
          <p:nvPr/>
        </p:nvPicPr>
        <p:blipFill>
          <a:blip r:embed="rId6" cstate="print"/>
          <a:srcRect/>
          <a:stretch>
            <a:fillRect/>
          </a:stretch>
        </p:blipFill>
        <p:spPr bwMode="auto">
          <a:xfrm>
            <a:off x="6858000" y="146920"/>
            <a:ext cx="1905000" cy="13335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213" y="2286000"/>
            <a:ext cx="370964" cy="28028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213" y="3119249"/>
            <a:ext cx="370964" cy="2802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213" y="3927713"/>
            <a:ext cx="370964" cy="2802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213" y="5398986"/>
            <a:ext cx="370964" cy="2802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596" y="4648200"/>
            <a:ext cx="370964" cy="280284"/>
          </a:xfrm>
          <a:prstGeom prst="rect">
            <a:avLst/>
          </a:prstGeom>
        </p:spPr>
      </p:pic>
    </p:spTree>
    <p:extLst>
      <p:ext uri="{BB962C8B-B14F-4D97-AF65-F5344CB8AC3E}">
        <p14:creationId xmlns:p14="http://schemas.microsoft.com/office/powerpoint/2010/main" val="274806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Reporting</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127760"/>
            <a:ext cx="8382000" cy="550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4800"/>
            <a:ext cx="2057401" cy="8229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278423"/>
            <a:ext cx="1524000" cy="2428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6519" y="6248400"/>
            <a:ext cx="370964" cy="280284"/>
          </a:xfrm>
          <a:prstGeom prst="rect">
            <a:avLst/>
          </a:prstGeom>
        </p:spPr>
      </p:pic>
    </p:spTree>
    <p:extLst>
      <p:ext uri="{BB962C8B-B14F-4D97-AF65-F5344CB8AC3E}">
        <p14:creationId xmlns:p14="http://schemas.microsoft.com/office/powerpoint/2010/main" val="146143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a:buFont typeface="Arial" panose="020B0604020202020204" pitchFamily="34" charset="0"/>
              <a:buChar char="•"/>
            </a:pPr>
            <a:r>
              <a:rPr lang="en-US" dirty="0" smtClean="0"/>
              <a:t>Effective Date </a:t>
            </a:r>
          </a:p>
          <a:p>
            <a:pPr marL="109728" indent="0">
              <a:buNone/>
            </a:pPr>
            <a:r>
              <a:rPr lang="en-US" dirty="0" smtClean="0"/>
              <a:t>  11/16/16</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100% </a:t>
            </a:r>
          </a:p>
          <a:p>
            <a:pPr marL="109728" indent="0">
              <a:buNone/>
            </a:pPr>
            <a:r>
              <a:rPr lang="en-US" dirty="0" smtClean="0"/>
              <a:t> Compliance</a:t>
            </a:r>
          </a:p>
          <a:p>
            <a:pPr marL="109728" indent="0">
              <a:buNone/>
            </a:pPr>
            <a:r>
              <a:rPr lang="en-US" dirty="0" smtClean="0"/>
              <a:t> by 11/16/17</a:t>
            </a:r>
            <a:endParaRPr lang="en-US" dirty="0"/>
          </a:p>
        </p:txBody>
      </p:sp>
      <p:sp>
        <p:nvSpPr>
          <p:cNvPr id="3" name="Title 2"/>
          <p:cNvSpPr>
            <a:spLocks noGrp="1"/>
          </p:cNvSpPr>
          <p:nvPr>
            <p:ph type="title"/>
          </p:nvPr>
        </p:nvSpPr>
        <p:spPr/>
        <p:txBody>
          <a:bodyPr/>
          <a:lstStyle/>
          <a:p>
            <a:pPr algn="ctr"/>
            <a:r>
              <a:rPr lang="en-US" dirty="0" smtClean="0"/>
              <a:t>Emergency Preparedness Plan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430" y="2362200"/>
            <a:ext cx="59055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9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ctr">
              <a:buNone/>
            </a:pPr>
            <a:r>
              <a:rPr lang="en-US" dirty="0" smtClean="0"/>
              <a:t>April </a:t>
            </a:r>
            <a:r>
              <a:rPr lang="en-US" dirty="0"/>
              <a:t>1</a:t>
            </a:r>
            <a:r>
              <a:rPr lang="en-US" baseline="30000" dirty="0"/>
              <a:t>st</a:t>
            </a:r>
            <a:r>
              <a:rPr lang="en-US" dirty="0"/>
              <a:t> thru June 30, 2016</a:t>
            </a:r>
          </a:p>
          <a:p>
            <a:r>
              <a:rPr lang="en-US" dirty="0"/>
              <a:t>Patient Falls = 0.104 per 1000 admissions</a:t>
            </a:r>
          </a:p>
          <a:p>
            <a:endParaRPr lang="en-US" dirty="0" smtClean="0"/>
          </a:p>
          <a:p>
            <a:r>
              <a:rPr lang="en-US" dirty="0" smtClean="0"/>
              <a:t>Burns </a:t>
            </a:r>
            <a:r>
              <a:rPr lang="en-US" dirty="0"/>
              <a:t>= </a:t>
            </a:r>
            <a:r>
              <a:rPr lang="en-US" dirty="0" smtClean="0"/>
              <a:t>0.011 </a:t>
            </a:r>
            <a:r>
              <a:rPr lang="en-US" dirty="0"/>
              <a:t>per 1000 admissions</a:t>
            </a:r>
          </a:p>
          <a:p>
            <a:endParaRPr lang="en-US" dirty="0" smtClean="0"/>
          </a:p>
          <a:p>
            <a:r>
              <a:rPr lang="en-US" dirty="0" smtClean="0"/>
              <a:t>Transfers </a:t>
            </a:r>
            <a:r>
              <a:rPr lang="en-US" dirty="0"/>
              <a:t>= 1.008 per 1000</a:t>
            </a:r>
          </a:p>
          <a:p>
            <a:endParaRPr lang="en-US" dirty="0" smtClean="0"/>
          </a:p>
          <a:p>
            <a:r>
              <a:rPr lang="en-US" dirty="0" smtClean="0"/>
              <a:t>Wrongs </a:t>
            </a:r>
            <a:r>
              <a:rPr lang="en-US" dirty="0"/>
              <a:t>= 0.027 per 1000 admissions</a:t>
            </a:r>
          </a:p>
          <a:p>
            <a:endParaRPr lang="en-US" dirty="0" smtClean="0"/>
          </a:p>
          <a:p>
            <a:r>
              <a:rPr lang="en-US" dirty="0" smtClean="0"/>
              <a:t>Antibiotics </a:t>
            </a:r>
            <a:r>
              <a:rPr lang="en-US" dirty="0"/>
              <a:t>= 99% on time</a:t>
            </a:r>
          </a:p>
          <a:p>
            <a:endParaRPr lang="en-US" dirty="0"/>
          </a:p>
        </p:txBody>
      </p:sp>
      <p:sp>
        <p:nvSpPr>
          <p:cNvPr id="3" name="Title 2"/>
          <p:cNvSpPr>
            <a:spLocks noGrp="1"/>
          </p:cNvSpPr>
          <p:nvPr>
            <p:ph type="title"/>
          </p:nvPr>
        </p:nvSpPr>
        <p:spPr/>
        <p:txBody>
          <a:bodyPr/>
          <a:lstStyle/>
          <a:p>
            <a:pPr algn="ctr"/>
            <a:r>
              <a:rPr lang="en-US" dirty="0" smtClean="0"/>
              <a:t>ASC Quality Collaboration </a:t>
            </a:r>
            <a:endParaRPr lang="en-US" dirty="0"/>
          </a:p>
        </p:txBody>
      </p:sp>
    </p:spTree>
    <p:extLst>
      <p:ext uri="{BB962C8B-B14F-4D97-AF65-F5344CB8AC3E}">
        <p14:creationId xmlns:p14="http://schemas.microsoft.com/office/powerpoint/2010/main" val="152629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smtClean="0"/>
              <a:t>ASC-8: Influenza Vaccination Coverage among Healthcare Personnel</a:t>
            </a:r>
          </a:p>
          <a:p>
            <a:endParaRPr lang="en-US" dirty="0"/>
          </a:p>
          <a:p>
            <a:endParaRPr lang="en-US" dirty="0" smtClean="0"/>
          </a:p>
          <a:p>
            <a:endParaRPr lang="en-US" dirty="0" smtClean="0"/>
          </a:p>
          <a:p>
            <a:endParaRPr lang="en-US" dirty="0"/>
          </a:p>
          <a:p>
            <a:endParaRPr lang="en-US" dirty="0" smtClean="0"/>
          </a:p>
          <a:p>
            <a:endParaRPr lang="en-US" dirty="0"/>
          </a:p>
          <a:p>
            <a:pPr marL="109728" indent="0">
              <a:buNone/>
            </a:pPr>
            <a:r>
              <a:rPr lang="en-US" dirty="0" smtClean="0"/>
              <a:t> </a:t>
            </a:r>
            <a:endParaRPr lang="en-US" dirty="0"/>
          </a:p>
        </p:txBody>
      </p:sp>
      <p:sp>
        <p:nvSpPr>
          <p:cNvPr id="3" name="Title 2"/>
          <p:cNvSpPr>
            <a:spLocks noGrp="1"/>
          </p:cNvSpPr>
          <p:nvPr>
            <p:ph type="title"/>
          </p:nvPr>
        </p:nvSpPr>
        <p:spPr/>
        <p:txBody>
          <a:bodyPr>
            <a:normAutofit/>
          </a:bodyPr>
          <a:lstStyle/>
          <a:p>
            <a:pPr algn="ctr"/>
            <a:r>
              <a:rPr lang="en-US" sz="2800" dirty="0"/>
              <a:t>Measures Submitted via </a:t>
            </a:r>
            <a:r>
              <a:rPr lang="en-US" sz="2800" dirty="0" smtClean="0"/>
              <a:t>www.cdc.gov/nhsn</a:t>
            </a:r>
            <a:endParaRPr lang="en-US" sz="2800" dirty="0"/>
          </a:p>
        </p:txBody>
      </p:sp>
      <p:pic>
        <p:nvPicPr>
          <p:cNvPr id="4098" name="Picture 2" descr="C:\Users\cmontgomery\Desktop\brewery+yard+markets+may+15+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71800"/>
            <a:ext cx="1295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043" y="5029200"/>
            <a:ext cx="5259305" cy="838200"/>
          </a:xfrm>
          <a:prstGeom prst="rect">
            <a:avLst/>
          </a:prstGeom>
        </p:spPr>
      </p:pic>
    </p:spTree>
    <p:extLst>
      <p:ext uri="{BB962C8B-B14F-4D97-AF65-F5344CB8AC3E}">
        <p14:creationId xmlns:p14="http://schemas.microsoft.com/office/powerpoint/2010/main" val="1649236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11/14/16</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229600" cy="313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28216">
            <a:off x="5486639" y="1753579"/>
            <a:ext cx="370964" cy="280284"/>
          </a:xfrm>
          <a:prstGeom prst="rect">
            <a:avLst/>
          </a:prstGeom>
        </p:spPr>
      </p:pic>
      <p:sp>
        <p:nvSpPr>
          <p:cNvPr id="4" name="TextBox 3"/>
          <p:cNvSpPr txBox="1"/>
          <p:nvPr/>
        </p:nvSpPr>
        <p:spPr>
          <a:xfrm>
            <a:off x="4451031" y="5486400"/>
            <a:ext cx="3126177" cy="830997"/>
          </a:xfrm>
          <a:prstGeom prst="rect">
            <a:avLst/>
          </a:prstGeom>
          <a:noFill/>
        </p:spPr>
        <p:txBody>
          <a:bodyPr wrap="none" rtlCol="0">
            <a:spAutoFit/>
          </a:bodyPr>
          <a:lstStyle/>
          <a:p>
            <a:pPr algn="ctr"/>
            <a:r>
              <a:rPr lang="en-US" sz="2400" b="1" dirty="0" smtClean="0">
                <a:latin typeface="Times New Roman" panose="02020603050405020304" pitchFamily="18" charset="0"/>
                <a:cs typeface="Times New Roman" panose="02020603050405020304" pitchFamily="18" charset="0"/>
              </a:rPr>
              <a:t>1378 pages</a:t>
            </a:r>
          </a:p>
          <a:p>
            <a:r>
              <a:rPr lang="en-US" sz="2400" b="1" dirty="0" smtClean="0">
                <a:latin typeface="Times New Roman" panose="02020603050405020304" pitchFamily="18" charset="0"/>
                <a:cs typeface="Times New Roman" panose="02020603050405020304" pitchFamily="18" charset="0"/>
              </a:rPr>
              <a:t>ASC Portion 972-1092</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57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8077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143000"/>
            <a:ext cx="370964" cy="28028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21" y="4191000"/>
            <a:ext cx="370964" cy="280284"/>
          </a:xfrm>
          <a:prstGeom prst="rect">
            <a:avLst/>
          </a:prstGeom>
        </p:spPr>
      </p:pic>
    </p:spTree>
    <p:extLst>
      <p:ext uri="{BB962C8B-B14F-4D97-AF65-F5344CB8AC3E}">
        <p14:creationId xmlns:p14="http://schemas.microsoft.com/office/powerpoint/2010/main" val="85521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will follow business as usual for reporting. </a:t>
            </a:r>
          </a:p>
          <a:p>
            <a:endParaRPr lang="en-US" dirty="0"/>
          </a:p>
          <a:p>
            <a:endParaRPr lang="en-US" dirty="0" smtClean="0"/>
          </a:p>
          <a:p>
            <a:endParaRPr lang="en-US" dirty="0"/>
          </a:p>
          <a:p>
            <a:endParaRPr lang="en-US" dirty="0" smtClean="0"/>
          </a:p>
          <a:p>
            <a:endParaRPr lang="en-US" dirty="0"/>
          </a:p>
          <a:p>
            <a:r>
              <a:rPr lang="en-US" dirty="0" smtClean="0"/>
              <a:t>Start to prepare for the changes you will need to put into effect 1/1/18</a:t>
            </a:r>
            <a:endParaRPr lang="en-US" dirty="0"/>
          </a:p>
        </p:txBody>
      </p:sp>
      <p:sp>
        <p:nvSpPr>
          <p:cNvPr id="3" name="Title 2"/>
          <p:cNvSpPr>
            <a:spLocks noGrp="1"/>
          </p:cNvSpPr>
          <p:nvPr>
            <p:ph type="title"/>
          </p:nvPr>
        </p:nvSpPr>
        <p:spPr/>
        <p:txBody>
          <a:bodyPr/>
          <a:lstStyle/>
          <a:p>
            <a:pPr algn="ctr"/>
            <a:r>
              <a:rPr lang="en-US" dirty="0" smtClean="0"/>
              <a:t>2017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981200"/>
            <a:ext cx="2706624" cy="2514600"/>
          </a:xfrm>
          <a:prstGeom prst="rect">
            <a:avLst/>
          </a:prstGeom>
        </p:spPr>
      </p:pic>
    </p:spTree>
    <p:extLst>
      <p:ext uri="{BB962C8B-B14F-4D97-AF65-F5344CB8AC3E}">
        <p14:creationId xmlns:p14="http://schemas.microsoft.com/office/powerpoint/2010/main" val="23107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ASC-13 Normothermia Outcome </a:t>
            </a:r>
          </a:p>
          <a:p>
            <a:endParaRPr lang="en-US" dirty="0" smtClean="0"/>
          </a:p>
          <a:p>
            <a:r>
              <a:rPr lang="en-US" dirty="0" smtClean="0"/>
              <a:t>ASC-14 Unplanned Anterior Vitrectomy</a:t>
            </a:r>
          </a:p>
          <a:p>
            <a:endParaRPr lang="en-US" dirty="0" smtClean="0"/>
          </a:p>
          <a:p>
            <a:r>
              <a:rPr lang="en-US" dirty="0" smtClean="0"/>
              <a:t>ASC- 15 a-e Patient Survey</a:t>
            </a:r>
          </a:p>
          <a:p>
            <a:endParaRPr lang="en-US" dirty="0"/>
          </a:p>
          <a:p>
            <a:r>
              <a:rPr lang="en-US" dirty="0" smtClean="0"/>
              <a:t>2017 Plan ahead</a:t>
            </a:r>
          </a:p>
          <a:p>
            <a:r>
              <a:rPr lang="en-US" dirty="0" smtClean="0"/>
              <a:t>2018 Submit your data </a:t>
            </a:r>
            <a:r>
              <a:rPr lang="en-US" sz="2400" dirty="0" smtClean="0">
                <a:solidFill>
                  <a:srgbClr val="FF0000"/>
                </a:solidFill>
              </a:rPr>
              <a:t>Jan 1 thru May 15, 2019</a:t>
            </a:r>
          </a:p>
          <a:p>
            <a:r>
              <a:rPr lang="en-US" dirty="0" smtClean="0"/>
              <a:t>2020 Payments effected  </a:t>
            </a:r>
            <a:endParaRPr lang="en-US" dirty="0"/>
          </a:p>
        </p:txBody>
      </p:sp>
      <p:sp>
        <p:nvSpPr>
          <p:cNvPr id="3" name="Title 2"/>
          <p:cNvSpPr>
            <a:spLocks noGrp="1"/>
          </p:cNvSpPr>
          <p:nvPr>
            <p:ph type="title"/>
          </p:nvPr>
        </p:nvSpPr>
        <p:spPr/>
        <p:txBody>
          <a:bodyPr/>
          <a:lstStyle/>
          <a:p>
            <a:pPr algn="ctr"/>
            <a:r>
              <a:rPr lang="en-US" dirty="0" smtClean="0"/>
              <a:t>2018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609600"/>
            <a:ext cx="2057401" cy="822960"/>
          </a:xfrm>
          <a:prstGeom prst="rect">
            <a:avLst/>
          </a:prstGeom>
        </p:spPr>
      </p:pic>
    </p:spTree>
    <p:extLst>
      <p:ext uri="{BB962C8B-B14F-4D97-AF65-F5344CB8AC3E}">
        <p14:creationId xmlns:p14="http://schemas.microsoft.com/office/powerpoint/2010/main" val="1819671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Numerator = # of patients </a:t>
            </a:r>
            <a:r>
              <a:rPr lang="en-US" u="sng" dirty="0" smtClean="0"/>
              <a:t>&gt;</a:t>
            </a:r>
            <a:r>
              <a:rPr lang="en-US" dirty="0" smtClean="0"/>
              <a:t> 96.8 degrees within 15 min of admit to PACU</a:t>
            </a:r>
          </a:p>
          <a:p>
            <a:endParaRPr lang="en-US" dirty="0"/>
          </a:p>
          <a:p>
            <a:r>
              <a:rPr lang="en-US" dirty="0" smtClean="0"/>
              <a:t>Denominator = # of patients undergoing surgical procedure under general/epidural/spinal </a:t>
            </a:r>
            <a:r>
              <a:rPr lang="en-US" u="sng" dirty="0" smtClean="0"/>
              <a:t>&gt;</a:t>
            </a:r>
            <a:r>
              <a:rPr lang="en-US" dirty="0" smtClean="0"/>
              <a:t> 60 min. </a:t>
            </a:r>
            <a:endParaRPr lang="en-US" dirty="0"/>
          </a:p>
        </p:txBody>
      </p:sp>
      <p:sp>
        <p:nvSpPr>
          <p:cNvPr id="3" name="Title 2"/>
          <p:cNvSpPr>
            <a:spLocks noGrp="1"/>
          </p:cNvSpPr>
          <p:nvPr>
            <p:ph type="title"/>
          </p:nvPr>
        </p:nvSpPr>
        <p:spPr/>
        <p:txBody>
          <a:bodyPr/>
          <a:lstStyle/>
          <a:p>
            <a:pPr algn="ctr"/>
            <a:r>
              <a:rPr lang="en-US" dirty="0" smtClean="0"/>
              <a:t>ASC  -13</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14800"/>
            <a:ext cx="3429000" cy="2667000"/>
          </a:xfrm>
          <a:prstGeom prst="rect">
            <a:avLst/>
          </a:prstGeom>
        </p:spPr>
      </p:pic>
    </p:spTree>
    <p:extLst>
      <p:ext uri="{BB962C8B-B14F-4D97-AF65-F5344CB8AC3E}">
        <p14:creationId xmlns:p14="http://schemas.microsoft.com/office/powerpoint/2010/main" val="44612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Collect Your Data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763000"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6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76400"/>
            <a:ext cx="6858000" cy="4038600"/>
          </a:xfrm>
        </p:spPr>
      </p:pic>
      <p:sp>
        <p:nvSpPr>
          <p:cNvPr id="3" name="Title 2"/>
          <p:cNvSpPr>
            <a:spLocks noGrp="1"/>
          </p:cNvSpPr>
          <p:nvPr>
            <p:ph type="title"/>
          </p:nvPr>
        </p:nvSpPr>
        <p:spPr/>
        <p:txBody>
          <a:bodyPr/>
          <a:lstStyle/>
          <a:p>
            <a:pPr algn="ctr"/>
            <a:r>
              <a:rPr lang="en-US" dirty="0" smtClean="0"/>
              <a:t>Current Statistics</a:t>
            </a:r>
            <a:endParaRPr lang="en-US" dirty="0"/>
          </a:p>
        </p:txBody>
      </p:sp>
    </p:spTree>
    <p:extLst>
      <p:ext uri="{BB962C8B-B14F-4D97-AF65-F5344CB8AC3E}">
        <p14:creationId xmlns:p14="http://schemas.microsoft.com/office/powerpoint/2010/main" val="2050779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Numerator = # of all cataract patients having an unplanned vitrectomy.</a:t>
            </a:r>
          </a:p>
          <a:p>
            <a:endParaRPr lang="en-US" dirty="0"/>
          </a:p>
          <a:p>
            <a:r>
              <a:rPr lang="en-US" dirty="0" smtClean="0"/>
              <a:t>Denominator = # of all patients undergoing cataract surgery. </a:t>
            </a:r>
            <a:endParaRPr lang="en-US" dirty="0"/>
          </a:p>
        </p:txBody>
      </p:sp>
      <p:sp>
        <p:nvSpPr>
          <p:cNvPr id="3" name="Title 2"/>
          <p:cNvSpPr>
            <a:spLocks noGrp="1"/>
          </p:cNvSpPr>
          <p:nvPr>
            <p:ph type="title"/>
          </p:nvPr>
        </p:nvSpPr>
        <p:spPr/>
        <p:txBody>
          <a:bodyPr/>
          <a:lstStyle/>
          <a:p>
            <a:pPr algn="ctr"/>
            <a:r>
              <a:rPr lang="en-US" dirty="0" smtClean="0"/>
              <a:t>ASC  - 14</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14800"/>
            <a:ext cx="3429000" cy="2667000"/>
          </a:xfrm>
          <a:prstGeom prst="rect">
            <a:avLst/>
          </a:prstGeom>
        </p:spPr>
      </p:pic>
    </p:spTree>
    <p:extLst>
      <p:ext uri="{BB962C8B-B14F-4D97-AF65-F5344CB8AC3E}">
        <p14:creationId xmlns:p14="http://schemas.microsoft.com/office/powerpoint/2010/main" val="126095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Federal Register Vol. 81 No. 180</a:t>
            </a:r>
          </a:p>
          <a:p>
            <a:endParaRPr lang="en-US" dirty="0"/>
          </a:p>
          <a:p>
            <a:endParaRPr lang="en-US" dirty="0" smtClean="0"/>
          </a:p>
          <a:p>
            <a:r>
              <a:rPr lang="en-US" dirty="0" smtClean="0"/>
              <a:t>ASC information starts at page 39 – 43 section 1832 (a) (2)(F)(i) and 42 CFR 416.2 and 416.40- 416.52. </a:t>
            </a:r>
            <a:endParaRPr lang="en-US" dirty="0"/>
          </a:p>
        </p:txBody>
      </p:sp>
      <p:sp>
        <p:nvSpPr>
          <p:cNvPr id="3" name="Title 2"/>
          <p:cNvSpPr>
            <a:spLocks noGrp="1"/>
          </p:cNvSpPr>
          <p:nvPr>
            <p:ph type="title"/>
          </p:nvPr>
        </p:nvSpPr>
        <p:spPr/>
        <p:txBody>
          <a:bodyPr/>
          <a:lstStyle/>
          <a:p>
            <a:pPr algn="ctr"/>
            <a:r>
              <a:rPr lang="en-US" dirty="0"/>
              <a:t>Emergency Preparedness Plan</a:t>
            </a:r>
          </a:p>
        </p:txBody>
      </p:sp>
    </p:spTree>
    <p:extLst>
      <p:ext uri="{BB962C8B-B14F-4D97-AF65-F5344CB8AC3E}">
        <p14:creationId xmlns:p14="http://schemas.microsoft.com/office/powerpoint/2010/main" val="63542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6553200" cy="4571999"/>
          </a:xfrm>
        </p:spPr>
      </p:pic>
      <p:sp>
        <p:nvSpPr>
          <p:cNvPr id="3" name="Title 2"/>
          <p:cNvSpPr>
            <a:spLocks noGrp="1"/>
          </p:cNvSpPr>
          <p:nvPr>
            <p:ph type="title"/>
          </p:nvPr>
        </p:nvSpPr>
        <p:spPr/>
        <p:txBody>
          <a:bodyPr/>
          <a:lstStyle/>
          <a:p>
            <a:pPr algn="ctr"/>
            <a:r>
              <a:rPr lang="en-US" dirty="0" smtClean="0"/>
              <a:t>Current Statistics</a:t>
            </a:r>
            <a:endParaRPr lang="en-US" dirty="0"/>
          </a:p>
        </p:txBody>
      </p:sp>
    </p:spTree>
    <p:extLst>
      <p:ext uri="{BB962C8B-B14F-4D97-AF65-F5344CB8AC3E}">
        <p14:creationId xmlns:p14="http://schemas.microsoft.com/office/powerpoint/2010/main" val="1192752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b="1" dirty="0"/>
              <a:t>Consumer Assessment of </a:t>
            </a:r>
            <a:endParaRPr lang="en-US" b="1" dirty="0" smtClean="0"/>
          </a:p>
          <a:p>
            <a:pPr marL="109728" indent="0" algn="ctr">
              <a:buNone/>
            </a:pPr>
            <a:r>
              <a:rPr lang="en-US" b="1" dirty="0" smtClean="0"/>
              <a:t>Healthcare </a:t>
            </a:r>
            <a:r>
              <a:rPr lang="en-US" b="1" dirty="0"/>
              <a:t>Providers and Systems </a:t>
            </a:r>
            <a:endParaRPr lang="en-US" b="1" dirty="0" smtClean="0"/>
          </a:p>
          <a:p>
            <a:pPr marL="109728" indent="0" algn="ctr">
              <a:buNone/>
            </a:pPr>
            <a:r>
              <a:rPr lang="en-US" b="1" dirty="0" smtClean="0"/>
              <a:t>Outpatient </a:t>
            </a:r>
            <a:r>
              <a:rPr lang="en-US" b="1" dirty="0"/>
              <a:t>and Ambulatory </a:t>
            </a:r>
            <a:endParaRPr lang="en-US" b="1" dirty="0" smtClean="0"/>
          </a:p>
          <a:p>
            <a:pPr marL="109728" indent="0" algn="ctr">
              <a:buNone/>
            </a:pPr>
            <a:r>
              <a:rPr lang="en-US" b="1" dirty="0" smtClean="0"/>
              <a:t>Surgery </a:t>
            </a:r>
            <a:r>
              <a:rPr lang="en-US" b="1" dirty="0"/>
              <a:t>Survey</a:t>
            </a:r>
          </a:p>
          <a:p>
            <a:pPr marL="109728" indent="0" algn="ctr">
              <a:buNone/>
            </a:pPr>
            <a:r>
              <a:rPr lang="en-US" b="1" dirty="0"/>
              <a:t>(OAS CAHPS</a:t>
            </a:r>
            <a:r>
              <a:rPr lang="es-MX" b="1" baseline="30000" dirty="0"/>
              <a:t>®</a:t>
            </a:r>
            <a:r>
              <a:rPr lang="en-US" b="1" dirty="0"/>
              <a:t>)</a:t>
            </a:r>
          </a:p>
          <a:p>
            <a:pPr marL="109728" indent="0">
              <a:buNone/>
            </a:pPr>
            <a:endParaRPr lang="en-US" sz="1800" b="1" cap="small" dirty="0" smtClean="0"/>
          </a:p>
          <a:p>
            <a:pPr marL="109728" indent="0" algn="ctr">
              <a:buNone/>
            </a:pPr>
            <a:r>
              <a:rPr lang="x-none" sz="1600" b="1" cap="small" smtClean="0"/>
              <a:t>A </a:t>
            </a:r>
            <a:r>
              <a:rPr lang="x-none" sz="1600" b="1" cap="small"/>
              <a:t>patient experience of care survey about outpatient and ambulatory surgeries </a:t>
            </a:r>
            <a:endParaRPr lang="en-US" sz="1600" b="1" cap="small" dirty="0" smtClean="0"/>
          </a:p>
          <a:p>
            <a:pPr marL="109728" indent="0" algn="ctr">
              <a:buNone/>
            </a:pPr>
            <a:r>
              <a:rPr lang="x-none" sz="1600" b="1" cap="small" smtClean="0"/>
              <a:t>and </a:t>
            </a:r>
            <a:r>
              <a:rPr lang="x-none" sz="1600" b="1" cap="small"/>
              <a:t>procedures</a:t>
            </a:r>
            <a:endParaRPr lang="en-US" sz="1600" dirty="0"/>
          </a:p>
          <a:p>
            <a:endParaRPr lang="en-US" sz="1600" dirty="0"/>
          </a:p>
        </p:txBody>
      </p:sp>
      <p:sp>
        <p:nvSpPr>
          <p:cNvPr id="3" name="Title 2"/>
          <p:cNvSpPr>
            <a:spLocks noGrp="1"/>
          </p:cNvSpPr>
          <p:nvPr>
            <p:ph type="title"/>
          </p:nvPr>
        </p:nvSpPr>
        <p:spPr/>
        <p:txBody>
          <a:bodyPr/>
          <a:lstStyle/>
          <a:p>
            <a:pPr algn="ctr"/>
            <a:r>
              <a:rPr lang="en-US" dirty="0" smtClean="0"/>
              <a:t>ASC – 15 (a-e)</a:t>
            </a:r>
            <a:endParaRPr lang="en-US" dirty="0"/>
          </a:p>
        </p:txBody>
      </p:sp>
    </p:spTree>
    <p:extLst>
      <p:ext uri="{BB962C8B-B14F-4D97-AF65-F5344CB8AC3E}">
        <p14:creationId xmlns:p14="http://schemas.microsoft.com/office/powerpoint/2010/main" val="177700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CMS wants a standardized format</a:t>
            </a:r>
          </a:p>
          <a:p>
            <a:endParaRPr lang="en-US" dirty="0" smtClean="0"/>
          </a:p>
          <a:p>
            <a:r>
              <a:rPr lang="en-US" dirty="0" smtClean="0"/>
              <a:t>Formats are not patient centered</a:t>
            </a:r>
          </a:p>
          <a:p>
            <a:endParaRPr lang="en-US" dirty="0" smtClean="0"/>
          </a:p>
          <a:p>
            <a:r>
              <a:rPr lang="en-US" dirty="0" smtClean="0"/>
              <a:t>Empowers patients to be informed</a:t>
            </a:r>
          </a:p>
          <a:p>
            <a:endParaRPr lang="en-US" dirty="0" smtClean="0"/>
          </a:p>
          <a:p>
            <a:r>
              <a:rPr lang="en-US" dirty="0" smtClean="0"/>
              <a:t>Teaching moment for facilities</a:t>
            </a:r>
          </a:p>
          <a:p>
            <a:endParaRPr lang="en-US" dirty="0"/>
          </a:p>
          <a:p>
            <a:pPr marL="109728" indent="0">
              <a:buNone/>
            </a:pPr>
            <a:r>
              <a:rPr lang="en-US" dirty="0" smtClean="0"/>
              <a:t>*Hospitals started this process in 2006    (HCAHPS)</a:t>
            </a:r>
          </a:p>
          <a:p>
            <a:endParaRPr lang="en-US" dirty="0"/>
          </a:p>
        </p:txBody>
      </p:sp>
      <p:sp>
        <p:nvSpPr>
          <p:cNvPr id="3" name="Title 2"/>
          <p:cNvSpPr>
            <a:spLocks noGrp="1"/>
          </p:cNvSpPr>
          <p:nvPr>
            <p:ph type="title"/>
          </p:nvPr>
        </p:nvSpPr>
        <p:spPr/>
        <p:txBody>
          <a:bodyPr/>
          <a:lstStyle/>
          <a:p>
            <a:pPr algn="ctr"/>
            <a:r>
              <a:rPr lang="en-US" dirty="0" smtClean="0"/>
              <a:t>ASC – 15 (a-e)</a:t>
            </a:r>
            <a:endParaRPr lang="en-US" dirty="0"/>
          </a:p>
        </p:txBody>
      </p:sp>
    </p:spTree>
    <p:extLst>
      <p:ext uri="{BB962C8B-B14F-4D97-AF65-F5344CB8AC3E}">
        <p14:creationId xmlns:p14="http://schemas.microsoft.com/office/powerpoint/2010/main" val="422751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lgn="ctr">
              <a:buNone/>
            </a:pPr>
            <a:r>
              <a:rPr lang="en-US" dirty="0" smtClean="0"/>
              <a:t>37 Questions</a:t>
            </a:r>
            <a:endParaRPr lang="en-US" dirty="0"/>
          </a:p>
        </p:txBody>
      </p:sp>
      <p:sp>
        <p:nvSpPr>
          <p:cNvPr id="3" name="Title 2"/>
          <p:cNvSpPr>
            <a:spLocks noGrp="1"/>
          </p:cNvSpPr>
          <p:nvPr>
            <p:ph type="title"/>
          </p:nvPr>
        </p:nvSpPr>
        <p:spPr/>
        <p:txBody>
          <a:bodyPr/>
          <a:lstStyle/>
          <a:p>
            <a:pPr algn="ctr"/>
            <a:r>
              <a:rPr lang="en-US" dirty="0" smtClean="0"/>
              <a:t>ASC – 15 (a-e)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686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1" y="3657600"/>
            <a:ext cx="762000" cy="369332"/>
          </a:xfrm>
          <a:prstGeom prst="rect">
            <a:avLst/>
          </a:prstGeom>
          <a:noFill/>
        </p:spPr>
        <p:txBody>
          <a:bodyPr wrap="square" rtlCol="0">
            <a:spAutoFit/>
          </a:bodyPr>
          <a:lstStyle/>
          <a:p>
            <a:r>
              <a:rPr lang="en-US" b="1" dirty="0" smtClean="0">
                <a:solidFill>
                  <a:srgbClr val="FF0000"/>
                </a:solidFill>
              </a:rPr>
              <a:t>2018</a:t>
            </a:r>
            <a:endParaRPr lang="en-US" b="1" dirty="0">
              <a:solidFill>
                <a:srgbClr val="FF0000"/>
              </a:solidFill>
            </a:endParaRPr>
          </a:p>
        </p:txBody>
      </p:sp>
      <p:sp>
        <p:nvSpPr>
          <p:cNvPr id="5" name="TextBox 4"/>
          <p:cNvSpPr txBox="1"/>
          <p:nvPr/>
        </p:nvSpPr>
        <p:spPr>
          <a:xfrm>
            <a:off x="6327212" y="3657599"/>
            <a:ext cx="835588" cy="369332"/>
          </a:xfrm>
          <a:prstGeom prst="rect">
            <a:avLst/>
          </a:prstGeom>
          <a:noFill/>
        </p:spPr>
        <p:txBody>
          <a:bodyPr wrap="square" rtlCol="0">
            <a:spAutoFit/>
          </a:bodyPr>
          <a:lstStyle/>
          <a:p>
            <a:r>
              <a:rPr lang="en-US" b="1" dirty="0" smtClean="0">
                <a:solidFill>
                  <a:srgbClr val="FF0000"/>
                </a:solidFill>
              </a:rPr>
              <a:t>2020</a:t>
            </a:r>
            <a:endParaRPr lang="en-US" b="1" dirty="0">
              <a:solidFill>
                <a:srgbClr val="FF0000"/>
              </a:solidFill>
            </a:endParaRPr>
          </a:p>
        </p:txBody>
      </p:sp>
    </p:spTree>
    <p:extLst>
      <p:ext uri="{BB962C8B-B14F-4D97-AF65-F5344CB8AC3E}">
        <p14:creationId xmlns:p14="http://schemas.microsoft.com/office/powerpoint/2010/main" val="50854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lgn="ctr">
              <a:buNone/>
            </a:pPr>
            <a:r>
              <a:rPr lang="en-US" dirty="0" smtClean="0"/>
              <a:t>WHAT YOU MUST DO</a:t>
            </a:r>
          </a:p>
          <a:p>
            <a:pPr marL="109728" indent="0" algn="ctr">
              <a:buNone/>
            </a:pPr>
            <a:endParaRPr lang="en-US" dirty="0"/>
          </a:p>
          <a:p>
            <a:pPr>
              <a:buFont typeface="Arial" panose="020B0604020202020204" pitchFamily="34" charset="0"/>
              <a:buChar char="•"/>
            </a:pPr>
            <a:r>
              <a:rPr lang="en-US" dirty="0" smtClean="0"/>
              <a:t>Choose an approved vendor https://oascahps.org</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Data will be collected monthly (300/yr.)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Vendor will report quarterly</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You may add up to 15 questions of your own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Not penalized for your scores</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pPr algn="ctr"/>
            <a:r>
              <a:rPr lang="en-US" dirty="0" smtClean="0"/>
              <a:t>ASC – 15 (a-e)</a:t>
            </a:r>
            <a:endParaRPr lang="en-US" dirty="0"/>
          </a:p>
        </p:txBody>
      </p:sp>
    </p:spTree>
    <p:extLst>
      <p:ext uri="{BB962C8B-B14F-4D97-AF65-F5344CB8AC3E}">
        <p14:creationId xmlns:p14="http://schemas.microsoft.com/office/powerpoint/2010/main" val="994725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All payers</a:t>
            </a:r>
          </a:p>
          <a:p>
            <a:r>
              <a:rPr lang="en-US" dirty="0" smtClean="0"/>
              <a:t>18 or older</a:t>
            </a:r>
          </a:p>
          <a:p>
            <a:pPr marL="109728" indent="0">
              <a:buNone/>
            </a:pPr>
            <a:r>
              <a:rPr lang="en-US" dirty="0" smtClean="0"/>
              <a:t>______________________________________________</a:t>
            </a:r>
            <a:endParaRPr lang="en-US" dirty="0"/>
          </a:p>
          <a:p>
            <a:r>
              <a:rPr lang="en-US" dirty="0" smtClean="0"/>
              <a:t>No NH patients</a:t>
            </a:r>
          </a:p>
          <a:p>
            <a:r>
              <a:rPr lang="en-US" dirty="0" smtClean="0"/>
              <a:t>No hospice patients</a:t>
            </a:r>
          </a:p>
          <a:p>
            <a:r>
              <a:rPr lang="en-US" dirty="0" smtClean="0"/>
              <a:t>No prisoners</a:t>
            </a:r>
          </a:p>
          <a:p>
            <a:r>
              <a:rPr lang="en-US" dirty="0" smtClean="0"/>
              <a:t>Live outside of the US</a:t>
            </a:r>
          </a:p>
          <a:p>
            <a:r>
              <a:rPr lang="en-US" dirty="0" smtClean="0"/>
              <a:t>Does not meet the CPT codes listed</a:t>
            </a:r>
          </a:p>
          <a:p>
            <a:r>
              <a:rPr lang="en-US" dirty="0" smtClean="0"/>
              <a:t>Deceased</a:t>
            </a:r>
            <a:endParaRPr lang="en-US" dirty="0"/>
          </a:p>
        </p:txBody>
      </p:sp>
      <p:sp>
        <p:nvSpPr>
          <p:cNvPr id="3" name="Title 2"/>
          <p:cNvSpPr>
            <a:spLocks noGrp="1"/>
          </p:cNvSpPr>
          <p:nvPr>
            <p:ph type="title"/>
          </p:nvPr>
        </p:nvSpPr>
        <p:spPr/>
        <p:txBody>
          <a:bodyPr/>
          <a:lstStyle/>
          <a:p>
            <a:pPr algn="ctr"/>
            <a:r>
              <a:rPr lang="en-US" dirty="0" smtClean="0"/>
              <a:t>ASC – 15 (a-e)</a:t>
            </a:r>
            <a:endParaRPr lang="en-US" dirty="0"/>
          </a:p>
        </p:txBody>
      </p:sp>
    </p:spTree>
    <p:extLst>
      <p:ext uri="{BB962C8B-B14F-4D97-AF65-F5344CB8AC3E}">
        <p14:creationId xmlns:p14="http://schemas.microsoft.com/office/powerpoint/2010/main" val="363130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Exception  : </a:t>
            </a:r>
            <a:r>
              <a:rPr lang="en-US" u="sng" dirty="0" smtClean="0"/>
              <a:t>&lt; </a:t>
            </a:r>
            <a:r>
              <a:rPr lang="en-US" dirty="0" smtClean="0"/>
              <a:t>60 patients in the calendar year before the data collection period</a:t>
            </a:r>
          </a:p>
          <a:p>
            <a:endParaRPr lang="en-US" dirty="0"/>
          </a:p>
          <a:p>
            <a:pPr marL="109728" indent="0">
              <a:buNone/>
            </a:pPr>
            <a:r>
              <a:rPr lang="en-US" dirty="0" smtClean="0"/>
              <a:t>So CY 2017 for collection period 2018</a:t>
            </a:r>
          </a:p>
          <a:p>
            <a:endParaRPr lang="en-US" dirty="0" smtClean="0"/>
          </a:p>
          <a:p>
            <a:pPr marL="109728" indent="0">
              <a:buNone/>
            </a:pPr>
            <a:r>
              <a:rPr lang="en-US" dirty="0" smtClean="0"/>
              <a:t>Submit exception request on or before May 15 of 2018</a:t>
            </a:r>
          </a:p>
          <a:p>
            <a:endParaRPr lang="en-US" dirty="0"/>
          </a:p>
          <a:p>
            <a:pPr marL="109728" indent="0">
              <a:buNone/>
            </a:pPr>
            <a:r>
              <a:rPr lang="en-US" dirty="0" smtClean="0"/>
              <a:t>If less than the 240 Medicare patients, then don’t worry</a:t>
            </a:r>
            <a:endParaRPr lang="en-US" dirty="0"/>
          </a:p>
        </p:txBody>
      </p:sp>
      <p:sp>
        <p:nvSpPr>
          <p:cNvPr id="3" name="Title 2"/>
          <p:cNvSpPr>
            <a:spLocks noGrp="1"/>
          </p:cNvSpPr>
          <p:nvPr>
            <p:ph type="title"/>
          </p:nvPr>
        </p:nvSpPr>
        <p:spPr/>
        <p:txBody>
          <a:bodyPr/>
          <a:lstStyle/>
          <a:p>
            <a:pPr algn="ctr"/>
            <a:r>
              <a:rPr lang="en-US" dirty="0"/>
              <a:t>ASC – 15 (a-e)</a:t>
            </a:r>
          </a:p>
        </p:txBody>
      </p:sp>
    </p:spTree>
    <p:extLst>
      <p:ext uri="{BB962C8B-B14F-4D97-AF65-F5344CB8AC3E}">
        <p14:creationId xmlns:p14="http://schemas.microsoft.com/office/powerpoint/2010/main" val="3544667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Preparation for surgery</a:t>
            </a:r>
          </a:p>
          <a:p>
            <a:endParaRPr lang="en-US" dirty="0" smtClean="0"/>
          </a:p>
          <a:p>
            <a:r>
              <a:rPr lang="en-US" dirty="0" smtClean="0"/>
              <a:t>Check-in process</a:t>
            </a:r>
          </a:p>
          <a:p>
            <a:endParaRPr lang="en-US" dirty="0" smtClean="0"/>
          </a:p>
          <a:p>
            <a:r>
              <a:rPr lang="en-US" dirty="0" smtClean="0"/>
              <a:t>Facility environment</a:t>
            </a:r>
          </a:p>
          <a:p>
            <a:endParaRPr lang="en-US" dirty="0" smtClean="0"/>
          </a:p>
          <a:p>
            <a:r>
              <a:rPr lang="en-US" dirty="0" smtClean="0"/>
              <a:t>Staff communication</a:t>
            </a:r>
          </a:p>
          <a:p>
            <a:endParaRPr lang="en-US" dirty="0" smtClean="0"/>
          </a:p>
          <a:p>
            <a:r>
              <a:rPr lang="en-US" dirty="0" smtClean="0"/>
              <a:t>Discharge</a:t>
            </a:r>
          </a:p>
          <a:p>
            <a:endParaRPr lang="en-US" dirty="0" smtClean="0"/>
          </a:p>
          <a:p>
            <a:r>
              <a:rPr lang="en-US" dirty="0" smtClean="0"/>
              <a:t>Recovery and outcomes</a:t>
            </a:r>
          </a:p>
          <a:p>
            <a:endParaRPr lang="en-US" dirty="0" smtClean="0"/>
          </a:p>
          <a:p>
            <a:r>
              <a:rPr lang="en-US" dirty="0" smtClean="0"/>
              <a:t>Overall experience</a:t>
            </a:r>
          </a:p>
        </p:txBody>
      </p:sp>
      <p:sp>
        <p:nvSpPr>
          <p:cNvPr id="3" name="Title 2"/>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752275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37% </a:t>
            </a:r>
            <a:r>
              <a:rPr lang="en-US" dirty="0" smtClean="0"/>
              <a:t>mail response</a:t>
            </a:r>
            <a:endParaRPr lang="en-US" dirty="0"/>
          </a:p>
          <a:p>
            <a:endParaRPr lang="en-US" dirty="0" smtClean="0"/>
          </a:p>
          <a:p>
            <a:endParaRPr lang="en-US" dirty="0" smtClean="0"/>
          </a:p>
          <a:p>
            <a:r>
              <a:rPr lang="en-US" dirty="0" smtClean="0"/>
              <a:t>34</a:t>
            </a:r>
            <a:r>
              <a:rPr lang="en-US" dirty="0"/>
              <a:t>% </a:t>
            </a:r>
            <a:r>
              <a:rPr lang="en-US" dirty="0" smtClean="0"/>
              <a:t>telephone response</a:t>
            </a:r>
            <a:endParaRPr lang="en-US" dirty="0"/>
          </a:p>
          <a:p>
            <a:endParaRPr lang="en-US" dirty="0" smtClean="0"/>
          </a:p>
          <a:p>
            <a:endParaRPr lang="en-US" dirty="0" smtClean="0"/>
          </a:p>
          <a:p>
            <a:r>
              <a:rPr lang="en-US" dirty="0" smtClean="0"/>
              <a:t>Mixed </a:t>
            </a:r>
            <a:r>
              <a:rPr lang="en-US" dirty="0"/>
              <a:t>50</a:t>
            </a:r>
            <a:r>
              <a:rPr lang="en-US" dirty="0" smtClean="0"/>
              <a:t>% response</a:t>
            </a:r>
            <a:endParaRPr lang="en-US" dirty="0"/>
          </a:p>
          <a:p>
            <a:endParaRPr lang="en-US" dirty="0"/>
          </a:p>
        </p:txBody>
      </p:sp>
      <p:sp>
        <p:nvSpPr>
          <p:cNvPr id="3" name="Title 2"/>
          <p:cNvSpPr>
            <a:spLocks noGrp="1"/>
          </p:cNvSpPr>
          <p:nvPr>
            <p:ph type="title"/>
          </p:nvPr>
        </p:nvSpPr>
        <p:spPr/>
        <p:txBody>
          <a:bodyPr/>
          <a:lstStyle/>
          <a:p>
            <a:pPr algn="ctr"/>
            <a:r>
              <a:rPr lang="en-US" dirty="0" smtClean="0"/>
              <a:t>Trial Outcomes</a:t>
            </a:r>
            <a:endParaRPr lang="en-US" dirty="0"/>
          </a:p>
        </p:txBody>
      </p:sp>
    </p:spTree>
    <p:extLst>
      <p:ext uri="{BB962C8B-B14F-4D97-AF65-F5344CB8AC3E}">
        <p14:creationId xmlns:p14="http://schemas.microsoft.com/office/powerpoint/2010/main" val="290586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dirty="0"/>
              <a:t>A procedure is OAS CAHPS-eligible if it has a G-Code of G0104, G0105, G0121 or G0260, or</a:t>
            </a:r>
          </a:p>
          <a:p>
            <a:r>
              <a:rPr lang="en-US" dirty="0" smtClean="0"/>
              <a:t>A </a:t>
            </a:r>
            <a:r>
              <a:rPr lang="en-US" dirty="0"/>
              <a:t>surgery, diagnostic procedure, or other type of procedure is OAS CAHPS-eligible if it has a CPT-4 code in the 10021– 69990 range, was performed in an outpatient surgery department or ambulatory surgery center, was not billed as Laboratory, Radiology, Physical Therapy, Respiratory Therapy, or Diagnostic studies and if it has no accompanying modifier of 73 or 74 (discontinued procedure)</a:t>
            </a:r>
            <a:r>
              <a:rPr lang="en-US" baseline="30000" dirty="0"/>
              <a:t>,</a:t>
            </a:r>
            <a:endParaRPr lang="en-US" dirty="0"/>
          </a:p>
          <a:p>
            <a:r>
              <a:rPr lang="en-US" dirty="0" smtClean="0"/>
              <a:t>Also </a:t>
            </a:r>
            <a:r>
              <a:rPr lang="en-US" dirty="0"/>
              <a:t>note that a facility may assign more than one code to a surgery or procedure.  The presence of one eligible G-code or CPT code is all that is needed to make it OAS CAHPS-eligible.</a:t>
            </a:r>
          </a:p>
          <a:p>
            <a:r>
              <a:rPr lang="x-none"/>
              <a:t>G Codes (HCPCS Level II) are alphanumeric medical procedure codes for temporary procedures and professional services.  HCPCS Level II codes are maintained by CMS.</a:t>
            </a:r>
            <a:endParaRPr lang="en-US" dirty="0"/>
          </a:p>
          <a:p>
            <a:r>
              <a:rPr lang="x-none"/>
              <a:t>Current Procedural Terminology (CPT).</a:t>
            </a:r>
            <a:endParaRPr lang="en-US" dirty="0"/>
          </a:p>
          <a:p>
            <a:r>
              <a:rPr lang="x-none"/>
              <a:t>Modifier</a:t>
            </a:r>
            <a:r>
              <a:rPr lang="en-US" dirty="0"/>
              <a:t>s 73 and 74</a:t>
            </a:r>
            <a:r>
              <a:rPr lang="x-none"/>
              <a:t> (discontinued procedure) indicate that a procedure or surgery did not take place.  CPT-4 codes with Modifier </a:t>
            </a:r>
            <a:r>
              <a:rPr lang="en-US" dirty="0"/>
              <a:t>73 or 74</a:t>
            </a:r>
            <a:r>
              <a:rPr lang="x-none"/>
              <a:t> should be excluded.</a:t>
            </a:r>
            <a:endParaRPr lang="en-US" dirty="0"/>
          </a:p>
          <a:p>
            <a:endParaRPr lang="en-US" dirty="0"/>
          </a:p>
        </p:txBody>
      </p:sp>
      <p:sp>
        <p:nvSpPr>
          <p:cNvPr id="3" name="Title 2"/>
          <p:cNvSpPr>
            <a:spLocks noGrp="1"/>
          </p:cNvSpPr>
          <p:nvPr>
            <p:ph type="title"/>
          </p:nvPr>
        </p:nvSpPr>
        <p:spPr/>
        <p:txBody>
          <a:bodyPr/>
          <a:lstStyle/>
          <a:p>
            <a:pPr algn="ctr"/>
            <a:r>
              <a:rPr lang="en-US" dirty="0" smtClean="0"/>
              <a:t>Patient Eligibility Requirements</a:t>
            </a:r>
            <a:endParaRPr lang="en-US" dirty="0"/>
          </a:p>
        </p:txBody>
      </p:sp>
    </p:spTree>
    <p:extLst>
      <p:ext uri="{BB962C8B-B14F-4D97-AF65-F5344CB8AC3E}">
        <p14:creationId xmlns:p14="http://schemas.microsoft.com/office/powerpoint/2010/main" val="55353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r>
              <a:rPr lang="en-US" dirty="0" smtClean="0"/>
              <a:t>Written Emergency Plan</a:t>
            </a:r>
          </a:p>
          <a:p>
            <a:endParaRPr lang="en-US" dirty="0" smtClean="0"/>
          </a:p>
          <a:p>
            <a:endParaRPr lang="en-US" dirty="0"/>
          </a:p>
          <a:p>
            <a:r>
              <a:rPr lang="en-US" dirty="0" smtClean="0"/>
              <a:t>Risk Assessment - Facility &amp; Community</a:t>
            </a:r>
          </a:p>
          <a:p>
            <a:endParaRPr lang="en-US" dirty="0" smtClean="0"/>
          </a:p>
          <a:p>
            <a:endParaRPr lang="en-US" dirty="0"/>
          </a:p>
          <a:p>
            <a:r>
              <a:rPr lang="en-US" dirty="0" smtClean="0"/>
              <a:t>All Hazards Approach</a:t>
            </a:r>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a:t>Emergency Preparedness </a:t>
            </a:r>
            <a:r>
              <a:rPr lang="en-US" dirty="0" smtClean="0"/>
              <a:t>Plan</a:t>
            </a:r>
            <a:br>
              <a:rPr lang="en-US" dirty="0" smtClean="0"/>
            </a:br>
            <a:r>
              <a:rPr lang="en-US" dirty="0" smtClean="0"/>
              <a:t>Accepted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207" y="1325962"/>
            <a:ext cx="2133600" cy="1569637"/>
          </a:xfrm>
          <a:prstGeom prst="rect">
            <a:avLst/>
          </a:prstGeom>
        </p:spPr>
      </p:pic>
    </p:spTree>
    <p:extLst>
      <p:ext uri="{BB962C8B-B14F-4D97-AF65-F5344CB8AC3E}">
        <p14:creationId xmlns:p14="http://schemas.microsoft.com/office/powerpoint/2010/main" val="906476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communication with patients re survey</a:t>
            </a:r>
          </a:p>
          <a:p>
            <a:r>
              <a:rPr lang="en-US" dirty="0" smtClean="0"/>
              <a:t>Do NOT give patients a copy</a:t>
            </a:r>
          </a:p>
          <a:p>
            <a:r>
              <a:rPr lang="en-US" dirty="0" smtClean="0"/>
              <a:t>Do not use any survey phrases in marketing or promotional materials</a:t>
            </a:r>
          </a:p>
          <a:p>
            <a:r>
              <a:rPr lang="en-US" dirty="0" smtClean="0"/>
              <a:t>Influence patient or families</a:t>
            </a:r>
          </a:p>
          <a:p>
            <a:r>
              <a:rPr lang="en-US" dirty="0" smtClean="0"/>
              <a:t>Ask for high scores</a:t>
            </a:r>
          </a:p>
          <a:p>
            <a:r>
              <a:rPr lang="en-US" dirty="0" smtClean="0"/>
              <a:t>Offer incentives</a:t>
            </a:r>
          </a:p>
          <a:p>
            <a:r>
              <a:rPr lang="en-US" dirty="0" smtClean="0"/>
              <a:t>Help patients with their answers</a:t>
            </a:r>
          </a:p>
          <a:p>
            <a:r>
              <a:rPr lang="en-US" dirty="0" smtClean="0"/>
              <a:t>Ask patients if they would like a survey</a:t>
            </a:r>
            <a:endParaRPr lang="en-US" dirty="0"/>
          </a:p>
        </p:txBody>
      </p:sp>
      <p:sp>
        <p:nvSpPr>
          <p:cNvPr id="3" name="Title 2"/>
          <p:cNvSpPr>
            <a:spLocks noGrp="1"/>
          </p:cNvSpPr>
          <p:nvPr>
            <p:ph type="title"/>
          </p:nvPr>
        </p:nvSpPr>
        <p:spPr/>
        <p:txBody>
          <a:bodyPr/>
          <a:lstStyle/>
          <a:p>
            <a:r>
              <a:rPr lang="en-US" dirty="0" smtClean="0"/>
              <a:t>Plan Ahead….But No Cheating</a:t>
            </a:r>
            <a:endParaRPr lang="en-US" dirty="0"/>
          </a:p>
        </p:txBody>
      </p:sp>
    </p:spTree>
    <p:extLst>
      <p:ext uri="{BB962C8B-B14F-4D97-AF65-F5344CB8AC3E}">
        <p14:creationId xmlns:p14="http://schemas.microsoft.com/office/powerpoint/2010/main" val="2133447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r>
              <a:rPr lang="en-US" dirty="0" smtClean="0"/>
              <a:t>Please email your questions and comments to: </a:t>
            </a:r>
          </a:p>
          <a:p>
            <a:pPr>
              <a:buNone/>
            </a:pPr>
            <a:endParaRPr lang="en-US" dirty="0" smtClean="0"/>
          </a:p>
          <a:p>
            <a:pPr algn="ctr">
              <a:buNone/>
            </a:pPr>
            <a:r>
              <a:rPr lang="en-US" dirty="0" smtClean="0">
                <a:hlinkClick r:id="rId3"/>
              </a:rPr>
              <a:t>cathy@excellentiagroup.com</a:t>
            </a:r>
            <a:endParaRPr lang="en-US" dirty="0" smtClean="0"/>
          </a:p>
          <a:p>
            <a:pPr algn="ctr">
              <a:buNone/>
            </a:pPr>
            <a:r>
              <a:rPr lang="en-US" dirty="0" smtClean="0"/>
              <a:t>Excellentia Advisory Group, LLC</a:t>
            </a:r>
          </a:p>
          <a:p>
            <a:pPr algn="ctr">
              <a:buNone/>
            </a:pPr>
            <a:r>
              <a:rPr lang="en-US" dirty="0" smtClean="0"/>
              <a:t>1-636-875-5088 ext. 102</a:t>
            </a:r>
            <a:endParaRPr lang="en-US" dirty="0"/>
          </a:p>
        </p:txBody>
      </p:sp>
      <p:pic>
        <p:nvPicPr>
          <p:cNvPr id="4" name="Picture 3" descr="Excellentia_logo.gif"/>
          <p:cNvPicPr>
            <a:picLocks noChangeAspect="1"/>
          </p:cNvPicPr>
          <p:nvPr/>
        </p:nvPicPr>
        <p:blipFill>
          <a:blip r:embed="rId4" cstate="print"/>
          <a:srcRect/>
          <a:stretch>
            <a:fillRect/>
          </a:stretch>
        </p:blipFill>
        <p:spPr bwMode="auto">
          <a:xfrm>
            <a:off x="2819400" y="4343400"/>
            <a:ext cx="3448050" cy="1885950"/>
          </a:xfrm>
          <a:prstGeom prst="rect">
            <a:avLst/>
          </a:prstGeom>
          <a:noFill/>
          <a:ln w="9525">
            <a:noFill/>
            <a:miter lim="800000"/>
            <a:headEnd/>
            <a:tailEnd/>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5925" y="457200"/>
            <a:ext cx="5715000" cy="762000"/>
          </a:xfrm>
          <a:prstGeom prst="rect">
            <a:avLst/>
          </a:prstGeom>
        </p:spPr>
      </p:pic>
    </p:spTree>
    <p:extLst>
      <p:ext uri="{BB962C8B-B14F-4D97-AF65-F5344CB8AC3E}">
        <p14:creationId xmlns:p14="http://schemas.microsoft.com/office/powerpoint/2010/main" val="114837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p:txBody>
      </p:sp>
      <p:sp>
        <p:nvSpPr>
          <p:cNvPr id="3" name="Title 2"/>
          <p:cNvSpPr>
            <a:spLocks noGrp="1"/>
          </p:cNvSpPr>
          <p:nvPr>
            <p:ph type="title"/>
          </p:nvPr>
        </p:nvSpPr>
        <p:spPr/>
        <p:txBody>
          <a:bodyPr>
            <a:normAutofit fontScale="90000"/>
          </a:bodyPr>
          <a:lstStyle/>
          <a:p>
            <a:pPr algn="ctr"/>
            <a:r>
              <a:rPr lang="en-US" dirty="0"/>
              <a:t>Emergency Preparedness </a:t>
            </a:r>
            <a:r>
              <a:rPr lang="en-US" dirty="0" smtClean="0"/>
              <a:t>Plan</a:t>
            </a:r>
            <a:br>
              <a:rPr lang="en-US" dirty="0" smtClean="0"/>
            </a:br>
            <a:r>
              <a:rPr lang="en-US" dirty="0" smtClean="0"/>
              <a:t>Accepted</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55221"/>
            <a:ext cx="8458199" cy="5350379"/>
          </a:xfrm>
          <a:prstGeom prst="rect">
            <a:avLst/>
          </a:prstGeom>
        </p:spPr>
      </p:pic>
    </p:spTree>
    <p:extLst>
      <p:ext uri="{BB962C8B-B14F-4D97-AF65-F5344CB8AC3E}">
        <p14:creationId xmlns:p14="http://schemas.microsoft.com/office/powerpoint/2010/main" val="90647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Flexible structure for response to a variety of emergencies</a:t>
            </a:r>
          </a:p>
          <a:p>
            <a:pPr lvl="0"/>
            <a:r>
              <a:rPr lang="en-US" dirty="0"/>
              <a:t>Clear delineation of staff roles and responsibilities</a:t>
            </a:r>
          </a:p>
          <a:p>
            <a:pPr lvl="0"/>
            <a:r>
              <a:rPr lang="en-US" dirty="0"/>
              <a:t>Predictable chain of command</a:t>
            </a:r>
          </a:p>
          <a:p>
            <a:pPr lvl="0"/>
            <a:r>
              <a:rPr lang="en-US" dirty="0"/>
              <a:t>Accountability for staff involved</a:t>
            </a:r>
          </a:p>
          <a:p>
            <a:pPr lvl="0"/>
            <a:r>
              <a:rPr lang="en-US" dirty="0"/>
              <a:t>Prioritized response checklists</a:t>
            </a:r>
          </a:p>
          <a:p>
            <a:pPr lvl="0"/>
            <a:r>
              <a:rPr lang="en-US" dirty="0"/>
              <a:t>Use of common terminology to reduce miscommunication</a:t>
            </a:r>
          </a:p>
          <a:p>
            <a:pPr lvl="0"/>
            <a:r>
              <a:rPr lang="en-US" dirty="0"/>
              <a:t>Ability to be integrated into a community-wide plan</a:t>
            </a:r>
          </a:p>
          <a:p>
            <a:endParaRPr lang="en-US" dirty="0"/>
          </a:p>
        </p:txBody>
      </p:sp>
      <p:sp>
        <p:nvSpPr>
          <p:cNvPr id="3" name="Title 2"/>
          <p:cNvSpPr>
            <a:spLocks noGrp="1"/>
          </p:cNvSpPr>
          <p:nvPr>
            <p:ph type="title"/>
          </p:nvPr>
        </p:nvSpPr>
        <p:spPr/>
        <p:txBody>
          <a:bodyPr/>
          <a:lstStyle/>
          <a:p>
            <a:pPr algn="ctr"/>
            <a:r>
              <a:rPr lang="en-US" dirty="0" smtClean="0"/>
              <a:t>ALL HAZARDS APPROACH</a:t>
            </a:r>
            <a:endParaRPr lang="en-US" dirty="0"/>
          </a:p>
        </p:txBody>
      </p:sp>
    </p:spTree>
    <p:extLst>
      <p:ext uri="{BB962C8B-B14F-4D97-AF65-F5344CB8AC3E}">
        <p14:creationId xmlns:p14="http://schemas.microsoft.com/office/powerpoint/2010/main" val="148349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Coordination efforts</a:t>
            </a:r>
          </a:p>
          <a:p>
            <a:endParaRPr lang="en-US" dirty="0" smtClean="0"/>
          </a:p>
          <a:p>
            <a:r>
              <a:rPr lang="en-US" dirty="0" smtClean="0"/>
              <a:t>Tracking patients during emergencies</a:t>
            </a:r>
          </a:p>
          <a:p>
            <a:endParaRPr lang="en-US" dirty="0" smtClean="0"/>
          </a:p>
          <a:p>
            <a:r>
              <a:rPr lang="en-US" dirty="0" smtClean="0"/>
              <a:t>Contact information</a:t>
            </a:r>
          </a:p>
          <a:p>
            <a:endParaRPr lang="en-US" dirty="0" smtClean="0"/>
          </a:p>
          <a:p>
            <a:r>
              <a:rPr lang="en-US" dirty="0" smtClean="0"/>
              <a:t>Communication plan re Pt. information</a:t>
            </a:r>
          </a:p>
          <a:p>
            <a:endParaRPr lang="en-US" dirty="0" smtClean="0"/>
          </a:p>
          <a:p>
            <a:r>
              <a:rPr lang="en-US" dirty="0" smtClean="0"/>
              <a:t>Community disaster drills if available</a:t>
            </a:r>
          </a:p>
          <a:p>
            <a:endParaRPr lang="en-US" dirty="0" smtClean="0"/>
          </a:p>
          <a:p>
            <a:r>
              <a:rPr lang="en-US" dirty="0" smtClean="0"/>
              <a:t>Facility table top drills acceptable</a:t>
            </a:r>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a:t>Emergency Preparedness </a:t>
            </a:r>
            <a:r>
              <a:rPr lang="en-US" dirty="0" smtClean="0"/>
              <a:t>Plan</a:t>
            </a:r>
            <a:br>
              <a:rPr lang="en-US" dirty="0" smtClean="0"/>
            </a:br>
            <a:r>
              <a:rPr lang="en-US" dirty="0" smtClean="0"/>
              <a:t>Accepted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838200"/>
            <a:ext cx="2133600" cy="1828800"/>
          </a:xfrm>
          <a:prstGeom prst="rect">
            <a:avLst/>
          </a:prstGeom>
        </p:spPr>
      </p:pic>
    </p:spTree>
    <p:extLst>
      <p:ext uri="{BB962C8B-B14F-4D97-AF65-F5344CB8AC3E}">
        <p14:creationId xmlns:p14="http://schemas.microsoft.com/office/powerpoint/2010/main" val="90647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Emergency Preparedness Plan</a:t>
            </a:r>
            <a:br>
              <a:rPr lang="en-US" dirty="0"/>
            </a:br>
            <a:r>
              <a:rPr lang="en-US" dirty="0"/>
              <a:t>Rejected</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8229600" cy="350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762000"/>
            <a:ext cx="2895600" cy="2822499"/>
          </a:xfrm>
          <a:prstGeom prst="rect">
            <a:avLst/>
          </a:prstGeom>
        </p:spPr>
      </p:pic>
    </p:spTree>
    <p:extLst>
      <p:ext uri="{BB962C8B-B14F-4D97-AF65-F5344CB8AC3E}">
        <p14:creationId xmlns:p14="http://schemas.microsoft.com/office/powerpoint/2010/main" val="1516013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634</TotalTime>
  <Words>1489</Words>
  <Application>Microsoft Office PowerPoint</Application>
  <PresentationFormat>On-screen Show (4:3)</PresentationFormat>
  <Paragraphs>348</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CMS Changes for 2016/2017 That Affect You</vt:lpstr>
      <vt:lpstr>Recent Developments</vt:lpstr>
      <vt:lpstr>Emergency Preparedness Plan</vt:lpstr>
      <vt:lpstr>Emergency Preparedness Plan</vt:lpstr>
      <vt:lpstr>Emergency Preparedness Plan Accepted</vt:lpstr>
      <vt:lpstr>Emergency Preparedness Plan Accepted</vt:lpstr>
      <vt:lpstr>ALL HAZARDS APPROACH</vt:lpstr>
      <vt:lpstr>Emergency Preparedness Plan Accepted</vt:lpstr>
      <vt:lpstr>Emergency Preparedness Plan Rejected</vt:lpstr>
      <vt:lpstr> Emergency Preparedness Plan Rejected </vt:lpstr>
      <vt:lpstr> Office of Civil Rights  Non Discrimination  </vt:lpstr>
      <vt:lpstr> Office of Civil Rights  Non Discrimination  </vt:lpstr>
      <vt:lpstr> Office of Civil Rights  Non Discrimination  </vt:lpstr>
      <vt:lpstr> Office of Civil Rights  Non Discrimination  </vt:lpstr>
      <vt:lpstr>LEP TAG LINE BY STATE</vt:lpstr>
      <vt:lpstr>LEP TAG LINE STEPS</vt:lpstr>
      <vt:lpstr>LEP TAG LINE STEPS</vt:lpstr>
      <vt:lpstr> Office of Civil Rights  Non Discrimination  </vt:lpstr>
      <vt:lpstr>ADA – Service Animals</vt:lpstr>
      <vt:lpstr>ADA – Service Animals</vt:lpstr>
      <vt:lpstr>ADA – Service Animals</vt:lpstr>
      <vt:lpstr> ADA – Service Animals</vt:lpstr>
      <vt:lpstr>ADA – Service Animals</vt:lpstr>
      <vt:lpstr>ADA – Service Animals</vt:lpstr>
      <vt:lpstr>ASC Quality Reporting</vt:lpstr>
      <vt:lpstr>ASC Quality Reporting</vt:lpstr>
      <vt:lpstr>3 Methods to Report</vt:lpstr>
      <vt:lpstr>QUALITY REPORTING</vt:lpstr>
      <vt:lpstr>Quality Reporting</vt:lpstr>
      <vt:lpstr>ASC Quality Collaboration </vt:lpstr>
      <vt:lpstr>Measures Submitted via www.cdc.gov/nhsn</vt:lpstr>
      <vt:lpstr>11/14/16</vt:lpstr>
      <vt:lpstr>PowerPoint Presentation</vt:lpstr>
      <vt:lpstr>2017</vt:lpstr>
      <vt:lpstr>2018 </vt:lpstr>
      <vt:lpstr>ASC  -13</vt:lpstr>
      <vt:lpstr>Collect Your Data</vt:lpstr>
      <vt:lpstr>Current Statistics</vt:lpstr>
      <vt:lpstr>ASC  - 14</vt:lpstr>
      <vt:lpstr>Current Statistics</vt:lpstr>
      <vt:lpstr>ASC – 15 (a-e)</vt:lpstr>
      <vt:lpstr>ASC – 15 (a-e)</vt:lpstr>
      <vt:lpstr>ASC – 15 (a-e)</vt:lpstr>
      <vt:lpstr>ASC – 15 (a-e)</vt:lpstr>
      <vt:lpstr>ASC – 15 (a-e)</vt:lpstr>
      <vt:lpstr>ASC – 15 (a-e)</vt:lpstr>
      <vt:lpstr>Questions</vt:lpstr>
      <vt:lpstr>Trial Outcomes</vt:lpstr>
      <vt:lpstr>Patient Eligibility Requirements</vt:lpstr>
      <vt:lpstr>Plan Ahead….But No Cheating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CMS Update for 2016</dc:title>
  <dc:creator>Cathy Montgomery</dc:creator>
  <cp:lastModifiedBy>Cathy Montgomery</cp:lastModifiedBy>
  <cp:revision>62</cp:revision>
  <cp:lastPrinted>2016-11-07T01:23:17Z</cp:lastPrinted>
  <dcterms:created xsi:type="dcterms:W3CDTF">2016-10-25T22:08:25Z</dcterms:created>
  <dcterms:modified xsi:type="dcterms:W3CDTF">2017-04-11T20:38:45Z</dcterms:modified>
</cp:coreProperties>
</file>