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85" r:id="rId9"/>
    <p:sldId id="263" r:id="rId10"/>
    <p:sldId id="282" r:id="rId11"/>
    <p:sldId id="268" r:id="rId12"/>
    <p:sldId id="275" r:id="rId13"/>
    <p:sldId id="276" r:id="rId14"/>
    <p:sldId id="272" r:id="rId15"/>
    <p:sldId id="278" r:id="rId16"/>
    <p:sldId id="273" r:id="rId17"/>
    <p:sldId id="279" r:id="rId18"/>
    <p:sldId id="281" r:id="rId19"/>
    <p:sldId id="274" r:id="rId20"/>
    <p:sldId id="265" r:id="rId21"/>
    <p:sldId id="286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617E4-6598-4ABE-A360-7AC1053DF6E4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B2AD-1388-48BC-94DB-1B1933623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0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126E-C366-4F0E-9AFA-F25A60C9E3F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A2053A-1F9E-437A-867D-A828FEDD0A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1166DA-5115-419C-9446-FA51BC69F98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y.mhaus.org/link.asp?ymlink=207612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imgres?q=clip+art+of+allergy+sticker+on+medical+chart&amp;hl=en&amp;biw=1366&amp;bih=613&amp;tbm=isch&amp;tbnid=jq7Ys6qlAWb83M:&amp;imgrefurl=http://ibuyofficesupply.com/Medical-Filing.aspx&amp;docid=vv8nXDLZiewjlM&amp;imgurl=http://content.etilize.com/Thumbnail/11968363.jpg&amp;w=160&amp;h=160&amp;ei=uDtrULP9HfOLyAHQwoHgCg&amp;zoom=1&amp;iact=rc&amp;dur=484&amp;sig=104637428468835540450&amp;page=3&amp;tbnh=128&amp;tbnw=128&amp;start=46&amp;ndsp=25&amp;ved=1t:429,r:1,s:46,i:225&amp;tx=47&amp;ty=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athy@excellentiagrou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Your Surveyor Really Looking For?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Presented by Cathy Montgomery, RN, CASC</a:t>
            </a:r>
            <a:endParaRPr lang="en-US" dirty="0"/>
          </a:p>
        </p:txBody>
      </p:sp>
      <p:pic>
        <p:nvPicPr>
          <p:cNvPr id="4" name="Picture 3" descr="Excellentia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34480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114800"/>
            <a:ext cx="571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077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6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patient care items under sinks</a:t>
            </a:r>
          </a:p>
          <a:p>
            <a:endParaRPr lang="en-US" dirty="0" smtClean="0"/>
          </a:p>
          <a:p>
            <a:r>
              <a:rPr lang="en-US" dirty="0" smtClean="0"/>
              <a:t>PPE</a:t>
            </a:r>
          </a:p>
          <a:p>
            <a:endParaRPr lang="en-US" dirty="0"/>
          </a:p>
          <a:p>
            <a:r>
              <a:rPr lang="en-US" dirty="0" smtClean="0"/>
              <a:t>Hand hygiene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Infection Control/Safety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2438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montgomery\AppData\Local\temp\IMG_20160904_172410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8740" y="1142999"/>
            <a:ext cx="8484260" cy="46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7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2638425" cy="28575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2004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0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Staff</a:t>
            </a:r>
          </a:p>
          <a:p>
            <a:r>
              <a:rPr lang="en-US" dirty="0" smtClean="0"/>
              <a:t>Protect them from patients and environment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Protect patients from them!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743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68118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Pharmacy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Medication Safety</a:t>
            </a:r>
          </a:p>
          <a:p>
            <a:pPr marL="0" indent="0">
              <a:buNone/>
            </a:pPr>
            <a:r>
              <a:rPr lang="en-US" dirty="0" smtClean="0"/>
              <a:t>MDV -  patient care areas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SDV – no preservatives!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Newly opened vials -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Expired meds – try red dot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39340"/>
            <a:ext cx="280416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b="1" dirty="0"/>
          </a:p>
          <a:p>
            <a:r>
              <a:rPr lang="en-US" b="1" dirty="0"/>
              <a:t>Inhaled General Anesthetics</a:t>
            </a:r>
            <a:endParaRPr lang="en-US" dirty="0"/>
          </a:p>
          <a:p>
            <a:r>
              <a:rPr lang="en-US" b="1" dirty="0"/>
              <a:t>Desflurane</a:t>
            </a:r>
            <a:endParaRPr lang="en-US" dirty="0"/>
          </a:p>
          <a:p>
            <a:r>
              <a:rPr lang="en-US" b="1" dirty="0"/>
              <a:t>Enflurane</a:t>
            </a:r>
            <a:endParaRPr lang="en-US" dirty="0"/>
          </a:p>
          <a:p>
            <a:r>
              <a:rPr lang="en-US" b="1" dirty="0"/>
              <a:t>Ether</a:t>
            </a:r>
            <a:endParaRPr lang="en-US" dirty="0"/>
          </a:p>
          <a:p>
            <a:r>
              <a:rPr lang="en-US" b="1" dirty="0"/>
              <a:t>Halothane</a:t>
            </a:r>
            <a:endParaRPr lang="en-US" dirty="0"/>
          </a:p>
          <a:p>
            <a:r>
              <a:rPr lang="en-US" b="1" dirty="0"/>
              <a:t>Isoflurane</a:t>
            </a:r>
            <a:endParaRPr lang="en-US" dirty="0"/>
          </a:p>
          <a:p>
            <a:r>
              <a:rPr lang="en-US" b="1" dirty="0"/>
              <a:t>Methoxyflurane</a:t>
            </a:r>
            <a:endParaRPr lang="en-US" dirty="0"/>
          </a:p>
          <a:p>
            <a:r>
              <a:rPr lang="en-US" b="1" dirty="0"/>
              <a:t>Sevoflurane</a:t>
            </a:r>
            <a:endParaRPr lang="en-US" dirty="0"/>
          </a:p>
          <a:p>
            <a:r>
              <a:rPr lang="en-US" b="1" dirty="0"/>
              <a:t>Succinylcholine (</a:t>
            </a:r>
            <a:r>
              <a:rPr lang="en-US" b="1" dirty="0">
                <a:hlinkClick r:id="rId2"/>
              </a:rPr>
              <a:t>warning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Safe for MH Susceptible Pts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2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 vials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be present</a:t>
            </a:r>
          </a:p>
          <a:p>
            <a:endParaRPr lang="en-US" dirty="0" smtClean="0"/>
          </a:p>
          <a:p>
            <a:r>
              <a:rPr lang="en-US" dirty="0" smtClean="0"/>
              <a:t>Each vial should be reconstituted with 60ml of sterile water for injection without a bacteriostatic agent</a:t>
            </a:r>
          </a:p>
          <a:p>
            <a:endParaRPr lang="en-US" dirty="0" smtClean="0"/>
          </a:p>
          <a:p>
            <a:r>
              <a:rPr lang="en-US" dirty="0" smtClean="0"/>
              <a:t>Shake until clear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Dantrolene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4241800"/>
            <a:ext cx="256222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9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Medication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cmontgomery\AppData\Local\temp\IMG_20160829_10315190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7900" y="-266700"/>
            <a:ext cx="45720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4331698">
            <a:off x="7543559" y="2209805"/>
            <a:ext cx="624840" cy="13625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4714875" cy="21336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18541"/>
            <a:ext cx="2285714" cy="1015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04668"/>
            <a:ext cx="2209800" cy="84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21" y="762000"/>
            <a:ext cx="57150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50382"/>
            <a:ext cx="20002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Advanced Directive</a:t>
            </a:r>
          </a:p>
          <a:p>
            <a:endParaRPr lang="en-US" dirty="0"/>
          </a:p>
          <a:p>
            <a:r>
              <a:rPr lang="en-US" dirty="0" smtClean="0"/>
              <a:t>Allergies</a:t>
            </a:r>
          </a:p>
          <a:p>
            <a:endParaRPr lang="en-US" dirty="0"/>
          </a:p>
          <a:p>
            <a:r>
              <a:rPr lang="en-US" dirty="0" smtClean="0"/>
              <a:t>Consents</a:t>
            </a:r>
          </a:p>
          <a:p>
            <a:endParaRPr lang="en-US" dirty="0"/>
          </a:p>
          <a:p>
            <a:r>
              <a:rPr lang="en-US" dirty="0" smtClean="0"/>
              <a:t>Confidentiality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Records</a:t>
            </a:r>
            <a:endParaRPr lang="en-US" dirty="0"/>
          </a:p>
        </p:txBody>
      </p:sp>
      <p:pic>
        <p:nvPicPr>
          <p:cNvPr id="5" name="Picture 4" descr="http://t0.gstatic.com/images?q=tbn:ANd9GcSQ6Uam0cTp4woKUf_Ph6KkA8dqJ96pTJfdu110fup2zKZgY6Rj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4191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409165"/>
              </p:ext>
            </p:extLst>
          </p:nvPr>
        </p:nvGraphicFramePr>
        <p:xfrm>
          <a:off x="1219200" y="3352800"/>
          <a:ext cx="6781799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100"/>
                <a:gridCol w="1372938"/>
                <a:gridCol w="1305587"/>
                <a:gridCol w="1305587"/>
                <a:gridCol w="1305587"/>
              </a:tblGrid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GREAT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5</a:t>
                      </a:r>
                      <a:endParaRPr lang="en-US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4</a:t>
                      </a:r>
                      <a:endParaRPr lang="en-US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OK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FAIR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2</a:t>
                      </a:r>
                      <a:endParaRPr lang="en-US" sz="9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POOR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Patient Satisfaction Surveys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63188"/>
              </p:ext>
            </p:extLst>
          </p:nvPr>
        </p:nvGraphicFramePr>
        <p:xfrm>
          <a:off x="7010400" y="19812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3" imgW="1717560" imgH="3593520" progId="">
                  <p:embed/>
                </p:oleObj>
              </mc:Choice>
              <mc:Fallback>
                <p:oleObj r:id="rId3" imgW="1717560" imgH="359352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81200"/>
                        <a:ext cx="83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612714"/>
              </p:ext>
            </p:extLst>
          </p:nvPr>
        </p:nvGraphicFramePr>
        <p:xfrm>
          <a:off x="5334000" y="1828800"/>
          <a:ext cx="8318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5" imgW="2149560" imgH="3934080" progId="">
                  <p:embed/>
                </p:oleObj>
              </mc:Choice>
              <mc:Fallback>
                <p:oleObj r:id="rId5" imgW="2149560" imgH="3934080" progId="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83185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230458"/>
              </p:ext>
            </p:extLst>
          </p:nvPr>
        </p:nvGraphicFramePr>
        <p:xfrm>
          <a:off x="3810000" y="1752600"/>
          <a:ext cx="76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r:id="rId7" imgW="1857600" imgH="3995640" progId="">
                  <p:embed/>
                </p:oleObj>
              </mc:Choice>
              <mc:Fallback>
                <p:oleObj r:id="rId7" imgW="1857600" imgH="3995640" progId="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52600"/>
                        <a:ext cx="762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06756"/>
              </p:ext>
            </p:extLst>
          </p:nvPr>
        </p:nvGraphicFramePr>
        <p:xfrm flipH="1">
          <a:off x="1905000" y="1828800"/>
          <a:ext cx="990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r:id="rId9" imgW="2712960" imgH="4002480" progId="">
                  <p:embed/>
                </p:oleObj>
              </mc:Choice>
              <mc:Fallback>
                <p:oleObj r:id="rId9" imgW="2712960" imgH="400248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905000" y="1828800"/>
                        <a:ext cx="9906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1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Please email your questions and comments to: </a:t>
            </a:r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hlinkClick r:id="rId3"/>
              </a:rPr>
              <a:t>cathy@excellentiagroup.com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Excellentia Advisory Group, LLC</a:t>
            </a:r>
          </a:p>
          <a:p>
            <a:pPr algn="ctr">
              <a:buNone/>
            </a:pPr>
            <a:r>
              <a:rPr lang="en-US" b="1" dirty="0" smtClean="0"/>
              <a:t>1-636-875-5088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b="1" dirty="0" smtClean="0"/>
              <a:t>April 22, 2017</a:t>
            </a:r>
            <a:endParaRPr lang="en-US" b="1" dirty="0"/>
          </a:p>
        </p:txBody>
      </p:sp>
      <p:pic>
        <p:nvPicPr>
          <p:cNvPr id="4" name="Picture 3" descr="Excellentia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595" y="4420539"/>
            <a:ext cx="34480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you fit in?</a:t>
            </a:r>
            <a:endParaRPr lang="en-US" dirty="0"/>
          </a:p>
        </p:txBody>
      </p:sp>
      <p:pic>
        <p:nvPicPr>
          <p:cNvPr id="4" name="Content Placeholder 3" descr="http://www.panda.id.au/sites/panda.id.au/files/styles/full/public/images/ponderings/puzzle-piec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43881"/>
            <a:ext cx="5715000" cy="380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62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Directive</a:t>
            </a:r>
          </a:p>
          <a:p>
            <a:endParaRPr lang="en-US" dirty="0"/>
          </a:p>
          <a:p>
            <a:r>
              <a:rPr lang="en-US" dirty="0" smtClean="0"/>
              <a:t>Communication</a:t>
            </a:r>
          </a:p>
          <a:p>
            <a:endParaRPr lang="en-US" dirty="0"/>
          </a:p>
          <a:p>
            <a:r>
              <a:rPr lang="en-US" dirty="0" smtClean="0"/>
              <a:t>Grievance</a:t>
            </a:r>
          </a:p>
          <a:p>
            <a:endParaRPr lang="en-US" dirty="0"/>
          </a:p>
          <a:p>
            <a:r>
              <a:rPr lang="en-US" dirty="0" smtClean="0"/>
              <a:t>Privacy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Patients Rights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2819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Honesty</a:t>
            </a:r>
          </a:p>
          <a:p>
            <a:endParaRPr lang="en-US" dirty="0"/>
          </a:p>
          <a:p>
            <a:r>
              <a:rPr lang="en-US" dirty="0" smtClean="0"/>
              <a:t>Respect</a:t>
            </a:r>
          </a:p>
          <a:p>
            <a:endParaRPr lang="en-US" dirty="0" smtClean="0"/>
          </a:p>
          <a:p>
            <a:r>
              <a:rPr lang="en-US" dirty="0" smtClean="0"/>
              <a:t>Personal belongings</a:t>
            </a:r>
          </a:p>
          <a:p>
            <a:endParaRPr lang="en-US" dirty="0"/>
          </a:p>
          <a:p>
            <a:r>
              <a:rPr lang="en-US" dirty="0" smtClean="0"/>
              <a:t>Driver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Patient Responsibility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3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dirty="0" smtClean="0"/>
              <a:t>Emergency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Alarm pulls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Fire Extinguishers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Fire Drills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Disaster Drills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dirty="0" smtClean="0"/>
              <a:t>Emergency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Defibrillator / AED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Crash cart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Poison control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MH Association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Eye Wash Stations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4" name="il_fi" descr="http://americandigest.org/wall-mount-safety-eyewash-station-415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4220210" cy="3552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74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09550"/>
            <a:ext cx="3048001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76201"/>
            <a:ext cx="2937429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/>
          <a:stretch/>
        </p:blipFill>
        <p:spPr>
          <a:xfrm>
            <a:off x="2041569" y="4148009"/>
            <a:ext cx="381098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91402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2" y="6096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2" y="44958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1" y="3810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1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Conscious sedation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Hospital Transfers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Fire Risks in the 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Surgical Services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0800"/>
            <a:ext cx="2286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9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</TotalTime>
  <Words>209</Words>
  <Application>Microsoft Office PowerPoint</Application>
  <PresentationFormat>On-screen Show (4:3)</PresentationFormat>
  <Paragraphs>121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What is Your Surveyor Really Looking For?</vt:lpstr>
      <vt:lpstr>PowerPoint Presentation</vt:lpstr>
      <vt:lpstr>Where do you fit in?</vt:lpstr>
      <vt:lpstr>Patients Rights</vt:lpstr>
      <vt:lpstr>Patient Responsibility</vt:lpstr>
      <vt:lpstr>Environment</vt:lpstr>
      <vt:lpstr>Environment</vt:lpstr>
      <vt:lpstr>PowerPoint Presentation</vt:lpstr>
      <vt:lpstr>Surgical Services</vt:lpstr>
      <vt:lpstr>PowerPoint Presentation</vt:lpstr>
      <vt:lpstr>Infection Control/Safety</vt:lpstr>
      <vt:lpstr>PowerPoint Presentation</vt:lpstr>
      <vt:lpstr>PowerPoint Presentation</vt:lpstr>
      <vt:lpstr>PPE</vt:lpstr>
      <vt:lpstr>Safety</vt:lpstr>
      <vt:lpstr>Pharmacy Services </vt:lpstr>
      <vt:lpstr>Not Safe for MH Susceptible Pts </vt:lpstr>
      <vt:lpstr>Dantrolene Rules</vt:lpstr>
      <vt:lpstr>Medication Safety</vt:lpstr>
      <vt:lpstr>Medical Records</vt:lpstr>
      <vt:lpstr>Patient Satisfaction Surveys</vt:lpstr>
      <vt:lpstr>April 22,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Surveyor Really Looking For?</dc:title>
  <dc:creator>Cathy Montgomery</dc:creator>
  <cp:lastModifiedBy>Cathy Montgomery</cp:lastModifiedBy>
  <cp:revision>20</cp:revision>
  <dcterms:created xsi:type="dcterms:W3CDTF">2017-04-02T18:15:49Z</dcterms:created>
  <dcterms:modified xsi:type="dcterms:W3CDTF">2017-04-14T00:39:27Z</dcterms:modified>
</cp:coreProperties>
</file>