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3"/>
  </p:notes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9144000" cy="5143500" type="screen16x9"/>
  <p:notesSz cx="6858000" cy="9144000"/>
  <p:embeddedFontLst>
    <p:embeddedFont>
      <p:font typeface="Garamond" pitchFamily="18" charset="0"/>
      <p:regular r:id="rId44"/>
      <p:bold r:id="rId45"/>
      <p:italic r:id="rId4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8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16500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3110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9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743199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5457824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4"/>
            <a:ext cx="440055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599" cy="14454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799" cy="13144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 sz="2400" b="0" i="0" u="none" strike="noStrike" cap="none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0" i="0" u="none" strike="noStrike" cap="non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B8B8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" name="Shape 25"/>
          <p:cNvCxnSpPr/>
          <p:nvPr/>
        </p:nvCxnSpPr>
        <p:spPr>
          <a:xfrm>
            <a:off x="685800" y="2548890"/>
            <a:ext cx="7848599" cy="119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1771650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3470148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 sz="2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" name="Shape 32"/>
          <p:cNvCxnSpPr/>
          <p:nvPr/>
        </p:nvCxnSpPr>
        <p:spPr>
          <a:xfrm>
            <a:off x="731520" y="3449573"/>
            <a:ext cx="7848599" cy="119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255013"/>
            <a:ext cx="4038599" cy="35387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31750" algn="l" rtl="0">
              <a:spcBef>
                <a:spcPts val="560"/>
              </a:spcBef>
              <a:buClr>
                <a:schemeClr val="accent1"/>
              </a:buClr>
              <a:buSzPct val="85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095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71119" algn="l" rtl="0">
              <a:spcBef>
                <a:spcPts val="400"/>
              </a:spcBef>
              <a:buClr>
                <a:schemeClr val="accent1"/>
              </a:buClr>
              <a:buSzPct val="9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3301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6858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255013"/>
            <a:ext cx="4038599" cy="35387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31750" algn="l" rtl="0">
              <a:spcBef>
                <a:spcPts val="560"/>
              </a:spcBef>
              <a:buClr>
                <a:schemeClr val="accent1"/>
              </a:buClr>
              <a:buSzPct val="85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6095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71119" algn="l" rtl="0">
              <a:spcBef>
                <a:spcPts val="400"/>
              </a:spcBef>
              <a:buClr>
                <a:schemeClr val="accent1"/>
              </a:buClr>
              <a:buSzPct val="9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3301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6858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19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19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4571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8128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19" cy="47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19" cy="2963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4571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8128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Shape 49"/>
          <p:cNvCxnSpPr/>
          <p:nvPr/>
        </p:nvCxnSpPr>
        <p:spPr>
          <a:xfrm rot="5400000">
            <a:off x="2806462" y="3034267"/>
            <a:ext cx="3531869" cy="79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5" cy="9464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4999" cy="41833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10159" algn="l" rtl="0">
              <a:spcBef>
                <a:spcPts val="640"/>
              </a:spcBef>
              <a:buClr>
                <a:schemeClr val="accent1"/>
              </a:buClr>
              <a:buSzPct val="85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39369" algn="l" rtl="0">
              <a:spcBef>
                <a:spcPts val="560"/>
              </a:spcBef>
              <a:buClr>
                <a:schemeClr val="accent1"/>
              </a:buClr>
              <a:buSzPct val="85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4825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66039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20319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5588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60960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66039" algn="l" rtl="0"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597915"/>
            <a:ext cx="2139695" cy="3182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Shape 66"/>
          <p:cNvCxnSpPr/>
          <p:nvPr/>
        </p:nvCxnSpPr>
        <p:spPr>
          <a:xfrm rot="5400000">
            <a:off x="684114" y="2684955"/>
            <a:ext cx="4183379" cy="15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79" cy="9486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2858609" y="628650"/>
            <a:ext cx="5904389" cy="4125341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12700" dir="5400000" algn="t" rotWithShape="0">
              <a:srgbClr val="000000">
                <a:alpha val="58823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5" cy="3182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165590"/>
            <a:ext cx="9144000" cy="1714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lvl="0" indent="-5333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0"/>
            <a:ext cx="9144000" cy="2743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799" cy="246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vivianwatsonr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**Please leave this page blank for IAHCSMM Conference artwork</a:t>
            </a:r>
          </a:p>
        </p:txBody>
      </p:sp>
      <p:pic>
        <p:nvPicPr>
          <p:cNvPr id="92" name="Shape 9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885950"/>
            <a:ext cx="3214588" cy="1808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800850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/>
              <a:t>Mental Attitudes: </a:t>
            </a:r>
            <a:br>
              <a:rPr lang="en-US" altLang="en-US" sz="3000" dirty="0"/>
            </a:br>
            <a:r>
              <a:rPr lang="en-US" altLang="en-US" sz="3000" dirty="0"/>
              <a:t>Four Fold Ingredients of Mental Health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1608535"/>
            <a:ext cx="6686550" cy="263723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 smtClean="0"/>
              <a:t>Character and Integrity</a:t>
            </a:r>
          </a:p>
          <a:p>
            <a:pPr eaLnBrk="1" hangingPunct="1">
              <a:defRPr/>
            </a:pPr>
            <a:r>
              <a:rPr lang="en-US" altLang="en-US" sz="3000" dirty="0" smtClean="0"/>
              <a:t>Intelligence</a:t>
            </a:r>
          </a:p>
          <a:p>
            <a:pPr eaLnBrk="1" hangingPunct="1">
              <a:defRPr/>
            </a:pPr>
            <a:r>
              <a:rPr lang="en-US" altLang="en-US" sz="3000" dirty="0" smtClean="0"/>
              <a:t>Ability to set a goal and work toward it persistently and efficiently</a:t>
            </a:r>
          </a:p>
          <a:p>
            <a:pPr eaLnBrk="1" hangingPunct="1">
              <a:defRPr/>
            </a:pPr>
            <a:r>
              <a:rPr lang="en-US" altLang="en-US" sz="3000" dirty="0" smtClean="0"/>
              <a:t>Good judgment in appraising reality, liability, and self knowledge</a:t>
            </a:r>
          </a:p>
        </p:txBody>
      </p:sp>
    </p:spTree>
    <p:extLst>
      <p:ext uri="{BB962C8B-B14F-4D97-AF65-F5344CB8AC3E}">
        <p14:creationId xmlns:p14="http://schemas.microsoft.com/office/powerpoint/2010/main" val="191248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514350"/>
            <a:ext cx="61722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Critical Team Leader Functions: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828801"/>
            <a:ext cx="7258050" cy="274558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Nurturance        Individual Team Members</a:t>
            </a:r>
          </a:p>
          <a:p>
            <a:pPr eaLnBrk="1" hangingPunct="1">
              <a:defRPr/>
            </a:pPr>
            <a:r>
              <a:rPr lang="en-US" altLang="en-US" sz="2800" dirty="0" smtClean="0"/>
              <a:t>Therapy             Group </a:t>
            </a:r>
          </a:p>
          <a:p>
            <a:pPr eaLnBrk="1" hangingPunct="1">
              <a:defRPr/>
            </a:pPr>
            <a:r>
              <a:rPr lang="en-US" altLang="en-US" sz="2800" dirty="0" smtClean="0"/>
              <a:t>Teaching           Mentoring, Guiding</a:t>
            </a:r>
          </a:p>
          <a:p>
            <a:pPr eaLnBrk="1" hangingPunct="1">
              <a:defRPr/>
            </a:pPr>
            <a:r>
              <a:rPr lang="en-US" altLang="en-US" sz="2800" dirty="0" smtClean="0"/>
              <a:t>Training             Sharing Expertise and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                           Knowledge 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335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42951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Values That Build Teams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899" y="1894285"/>
            <a:ext cx="6268641" cy="263723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Change is necessary for growth.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Collaborative work is critical.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Emphasis on creative purpose.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Common goals/Organizational unity.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Strong impartial decisions.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Dedication, faithfulness, and loyalty.</a:t>
            </a:r>
          </a:p>
        </p:txBody>
      </p:sp>
    </p:spTree>
    <p:extLst>
      <p:ext uri="{BB962C8B-B14F-4D97-AF65-F5344CB8AC3E}">
        <p14:creationId xmlns:p14="http://schemas.microsoft.com/office/powerpoint/2010/main" val="350199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0050"/>
            <a:ext cx="8553450" cy="74294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/>
              <a:t>Behaviors That Interfere with Effective Teamwork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219200"/>
            <a:ext cx="6629400" cy="3714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Self-Sufficient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Self-Interest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Resistant to Authority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Non-Conformist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Rejection of Established Procedures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Loner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Withdrawal of Support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Passive-Aggressive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Too Laid Back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Downplays Importance of Personal Contribution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100" dirty="0"/>
              <a:t>Martyr Syndrome </a:t>
            </a:r>
          </a:p>
        </p:txBody>
      </p:sp>
    </p:spTree>
    <p:extLst>
      <p:ext uri="{BB962C8B-B14F-4D97-AF65-F5344CB8AC3E}">
        <p14:creationId xmlns:p14="http://schemas.microsoft.com/office/powerpoint/2010/main" val="279824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514350"/>
            <a:ext cx="6629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/>
              <a:t>Values/Attitudes Contributing to Effective Teamwork</a:t>
            </a:r>
            <a:br>
              <a:rPr lang="en-US" altLang="en-US" sz="3000"/>
            </a:br>
            <a:r>
              <a:rPr lang="en-US" altLang="en-US" sz="1950"/>
              <a:t>Have a Good Time, Releasing Tension, Relaxing Control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899" y="2253854"/>
            <a:ext cx="6696075" cy="234434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Allows Team to Regain Perspective </a:t>
            </a:r>
          </a:p>
          <a:p>
            <a:pPr eaLnBrk="1" hangingPunct="1">
              <a:defRPr/>
            </a:pPr>
            <a:r>
              <a:rPr lang="en-US" altLang="en-US" sz="2800" dirty="0" smtClean="0"/>
              <a:t>Releases Tension of Problem Solving </a:t>
            </a:r>
          </a:p>
          <a:p>
            <a:pPr eaLnBrk="1" hangingPunct="1">
              <a:defRPr/>
            </a:pPr>
            <a:r>
              <a:rPr lang="en-US" altLang="en-US" sz="2800" dirty="0" smtClean="0"/>
              <a:t>Distributes Interpersonal Rewards </a:t>
            </a:r>
          </a:p>
          <a:p>
            <a:pPr eaLnBrk="1" hangingPunct="1">
              <a:defRPr/>
            </a:pPr>
            <a:r>
              <a:rPr lang="en-US" altLang="en-US" sz="2800" dirty="0" smtClean="0"/>
              <a:t>Rebuilds Solidarity for Task Efforts </a:t>
            </a:r>
          </a:p>
        </p:txBody>
      </p:sp>
    </p:spTree>
    <p:extLst>
      <p:ext uri="{BB962C8B-B14F-4D97-AF65-F5344CB8AC3E}">
        <p14:creationId xmlns:p14="http://schemas.microsoft.com/office/powerpoint/2010/main" val="411833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00051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/>
              <a:t>Providing Help to Others as Needed, Protecting Less Able Members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899" y="1609725"/>
            <a:ext cx="6905625" cy="298846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Allows individual team members to bring others up to speed, recognizing others’ needs. </a:t>
            </a:r>
          </a:p>
          <a:p>
            <a:pPr eaLnBrk="1" hangingPunct="1">
              <a:defRPr/>
            </a:pPr>
            <a:r>
              <a:rPr lang="en-US" altLang="en-US" sz="2800" dirty="0" smtClean="0"/>
              <a:t>Gives extra support with devaluing other team members.</a:t>
            </a:r>
          </a:p>
          <a:p>
            <a:pPr eaLnBrk="1" hangingPunct="1">
              <a:defRPr/>
            </a:pPr>
            <a:r>
              <a:rPr lang="en-US" altLang="en-US" sz="2800" dirty="0" smtClean="0"/>
              <a:t>Aiding others is important.</a:t>
            </a:r>
          </a:p>
        </p:txBody>
      </p:sp>
    </p:spTree>
    <p:extLst>
      <p:ext uri="{BB962C8B-B14F-4D97-AF65-F5344CB8AC3E}">
        <p14:creationId xmlns:p14="http://schemas.microsoft.com/office/powerpoint/2010/main" val="581434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00051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/>
              <a:t>Equality, Democratic Participation in Decision Making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609725"/>
            <a:ext cx="6172200" cy="298846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It’s your greatest asset. </a:t>
            </a:r>
          </a:p>
          <a:p>
            <a:pPr eaLnBrk="1" hangingPunct="1">
              <a:defRPr/>
            </a:pPr>
            <a:r>
              <a:rPr lang="en-US" altLang="en-US" sz="2800" dirty="0" smtClean="0"/>
              <a:t>Mutual desires for equality are the magnet of team solidarity.</a:t>
            </a:r>
          </a:p>
          <a:p>
            <a:pPr eaLnBrk="1" hangingPunct="1">
              <a:defRPr/>
            </a:pPr>
            <a:r>
              <a:rPr lang="en-US" altLang="en-US" sz="2800" dirty="0" smtClean="0"/>
              <a:t>This should be you #1 priority value. </a:t>
            </a:r>
          </a:p>
        </p:txBody>
      </p:sp>
    </p:spTree>
    <p:extLst>
      <p:ext uri="{BB962C8B-B14F-4D97-AF65-F5344CB8AC3E}">
        <p14:creationId xmlns:p14="http://schemas.microsoft.com/office/powerpoint/2010/main" val="183824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14351"/>
            <a:ext cx="5343526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/>
              <a:t>Responsible Idealism, </a:t>
            </a:r>
            <a:br>
              <a:rPr lang="en-US" altLang="en-US" sz="3000" dirty="0"/>
            </a:br>
            <a:r>
              <a:rPr lang="en-US" altLang="en-US" sz="3000" dirty="0"/>
              <a:t>Collaborative Work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844279"/>
            <a:ext cx="6572250" cy="275391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This value has almost no undesirable side effects/fallout.</a:t>
            </a:r>
          </a:p>
          <a:p>
            <a:pPr eaLnBrk="1" hangingPunct="1">
              <a:defRPr/>
            </a:pPr>
            <a:r>
              <a:rPr lang="en-US" altLang="en-US" sz="2800" dirty="0" smtClean="0"/>
              <a:t>Center of cluster of necessary values.</a:t>
            </a:r>
          </a:p>
        </p:txBody>
      </p:sp>
    </p:spTree>
    <p:extLst>
      <p:ext uri="{BB962C8B-B14F-4D97-AF65-F5344CB8AC3E}">
        <p14:creationId xmlns:p14="http://schemas.microsoft.com/office/powerpoint/2010/main" val="410599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14351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Creativity, Flexibility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9941" y="1668066"/>
            <a:ext cx="6637734" cy="293012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Most task-oriented value.</a:t>
            </a:r>
          </a:p>
          <a:p>
            <a:pPr eaLnBrk="1" hangingPunct="1">
              <a:defRPr/>
            </a:pPr>
            <a:r>
              <a:rPr lang="en-US" altLang="en-US" sz="2800" dirty="0" smtClean="0"/>
              <a:t>Valuable in moving from “correct way” of doing things to change agent for the team. </a:t>
            </a:r>
          </a:p>
        </p:txBody>
      </p:sp>
    </p:spTree>
    <p:extLst>
      <p:ext uri="{BB962C8B-B14F-4D97-AF65-F5344CB8AC3E}">
        <p14:creationId xmlns:p14="http://schemas.microsoft.com/office/powerpoint/2010/main" val="321489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47701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Friendship, Pleasure, Recreation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818086"/>
            <a:ext cx="6172200" cy="251579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Must have a balance.</a:t>
            </a:r>
          </a:p>
          <a:p>
            <a:pPr eaLnBrk="1" hangingPunct="1">
              <a:defRPr/>
            </a:pPr>
            <a:r>
              <a:rPr lang="en-US" altLang="en-US" sz="2800" b="1" dirty="0" smtClean="0"/>
              <a:t>Warning</a:t>
            </a:r>
            <a:r>
              <a:rPr lang="en-US" altLang="en-US" sz="2800" dirty="0" smtClean="0"/>
              <a:t>: If this becomes competitive, other values become preemptive and teamwork will suffer. </a:t>
            </a:r>
          </a:p>
        </p:txBody>
      </p:sp>
    </p:spTree>
    <p:extLst>
      <p:ext uri="{BB962C8B-B14F-4D97-AF65-F5344CB8AC3E}">
        <p14:creationId xmlns:p14="http://schemas.microsoft.com/office/powerpoint/2010/main" val="145464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Garamond"/>
              <a:buNone/>
            </a:pPr>
            <a:r>
              <a:rPr lang="en-US" sz="3600" b="1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PLEASE TURN OFF</a:t>
            </a:r>
            <a:br>
              <a:rPr lang="en-US" sz="3600" b="1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lang="en-US" sz="3600" b="1" i="0" u="none" strike="noStrike" cap="none">
                <a:solidFill>
                  <a:schemeClr val="dk2"/>
                </a:solidFill>
                <a:latin typeface="Garamond"/>
                <a:ea typeface="Garamond"/>
                <a:cs typeface="Garamond"/>
                <a:sym typeface="Garamond"/>
              </a:rPr>
              <a:t>ALL CELL PHONES</a:t>
            </a:r>
          </a:p>
        </p:txBody>
      </p:sp>
      <p:pic>
        <p:nvPicPr>
          <p:cNvPr id="99" name="Shape 99" descr="Image result for no cell pho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67000" y="1276350"/>
            <a:ext cx="3671125" cy="36631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0076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Trust in the Goodness of Others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9940" y="1825229"/>
            <a:ext cx="6723459" cy="316349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Must decide to trust </a:t>
            </a:r>
            <a:r>
              <a:rPr lang="en-US" altLang="en-US" sz="2800" dirty="0"/>
              <a:t>o</a:t>
            </a:r>
            <a:r>
              <a:rPr lang="en-US" altLang="en-US" sz="2800" dirty="0" smtClean="0"/>
              <a:t>thers.</a:t>
            </a:r>
          </a:p>
          <a:p>
            <a:pPr eaLnBrk="1" hangingPunct="1">
              <a:defRPr/>
            </a:pPr>
            <a:r>
              <a:rPr lang="en-US" altLang="en-US" sz="2800" dirty="0" smtClean="0"/>
              <a:t>Team Players must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how themselves trustworthy.</a:t>
            </a:r>
          </a:p>
          <a:p>
            <a:pPr eaLnBrk="1" hangingPunct="1">
              <a:defRPr/>
            </a:pPr>
            <a:r>
              <a:rPr lang="en-US" altLang="en-US" sz="2800" dirty="0" smtClean="0"/>
              <a:t>You must </a:t>
            </a:r>
            <a:r>
              <a:rPr lang="en-US" altLang="en-US" sz="2800" dirty="0"/>
              <a:t>s</a:t>
            </a:r>
            <a:r>
              <a:rPr lang="en-US" altLang="en-US" sz="2800" dirty="0" smtClean="0"/>
              <a:t>trive </a:t>
            </a:r>
            <a:r>
              <a:rPr lang="en-US" altLang="en-US" sz="2800" dirty="0"/>
              <a:t>f</a:t>
            </a:r>
            <a:r>
              <a:rPr lang="en-US" altLang="en-US" sz="2800" dirty="0" smtClean="0"/>
              <a:t>or a natural </a:t>
            </a:r>
            <a:r>
              <a:rPr lang="en-US" altLang="en-US" sz="2800" dirty="0"/>
              <a:t>t</a:t>
            </a:r>
            <a:r>
              <a:rPr lang="en-US" altLang="en-US" sz="2800" dirty="0" smtClean="0"/>
              <a:t>endency to develop a calm trust.</a:t>
            </a:r>
          </a:p>
          <a:p>
            <a:pPr eaLnBrk="1" hangingPunct="1">
              <a:defRPr/>
            </a:pPr>
            <a:r>
              <a:rPr lang="en-US" altLang="en-US" sz="2800" dirty="0" smtClean="0"/>
              <a:t>Can </a:t>
            </a:r>
            <a:r>
              <a:rPr lang="en-US" altLang="en-US" sz="2800" dirty="0"/>
              <a:t>d</a:t>
            </a:r>
            <a:r>
              <a:rPr lang="en-US" altLang="en-US" sz="2800" dirty="0" smtClean="0"/>
              <a:t>estroy a Team if absent!</a:t>
            </a:r>
          </a:p>
        </p:txBody>
      </p:sp>
    </p:spTree>
    <p:extLst>
      <p:ext uri="{BB962C8B-B14F-4D97-AF65-F5344CB8AC3E}">
        <p14:creationId xmlns:p14="http://schemas.microsoft.com/office/powerpoint/2010/main" val="3867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42901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500"/>
              <a:t>Belief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785938"/>
            <a:ext cx="6172200" cy="281225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3000" dirty="0"/>
              <a:t>A habit of mind in which </a:t>
            </a:r>
            <a:r>
              <a:rPr lang="en-US" altLang="en-US" sz="3000" b="1" dirty="0"/>
              <a:t>TRUST</a:t>
            </a:r>
            <a:r>
              <a:rPr lang="en-US" altLang="en-US" sz="3000" dirty="0"/>
              <a:t> is placed in some person or </a:t>
            </a:r>
            <a:r>
              <a:rPr lang="en-US" altLang="en-US" sz="3000" dirty="0" smtClean="0"/>
              <a:t>thing.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59802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000"/>
              <a:t>Basic Beliefs that Influence Behaviors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219" y="1257300"/>
            <a:ext cx="6405563" cy="3429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We all have a common thread.</a:t>
            </a:r>
          </a:p>
          <a:p>
            <a:pPr eaLnBrk="1" hangingPunct="1">
              <a:defRPr/>
            </a:pPr>
            <a:r>
              <a:rPr lang="en-US" altLang="en-US" dirty="0" smtClean="0"/>
              <a:t>Must possess unbridled thinking. </a:t>
            </a:r>
          </a:p>
          <a:p>
            <a:pPr eaLnBrk="1" hangingPunct="1">
              <a:defRPr/>
            </a:pPr>
            <a:r>
              <a:rPr lang="en-US" altLang="en-US" dirty="0" smtClean="0"/>
              <a:t>Must believe that nothing lasts forever.</a:t>
            </a:r>
          </a:p>
          <a:p>
            <a:pPr eaLnBrk="1" hangingPunct="1">
              <a:defRPr/>
            </a:pPr>
            <a:r>
              <a:rPr lang="en-US" altLang="en-US" dirty="0" smtClean="0"/>
              <a:t>Must realize that you can’t live on past accomplishments. </a:t>
            </a:r>
          </a:p>
          <a:p>
            <a:pPr eaLnBrk="1" hangingPunct="1">
              <a:defRPr/>
            </a:pPr>
            <a:r>
              <a:rPr lang="en-US" altLang="en-US" dirty="0" smtClean="0"/>
              <a:t>Must accept that what you spend your years building may be destroyed overnight. </a:t>
            </a:r>
          </a:p>
          <a:p>
            <a:pPr eaLnBrk="1" hangingPunct="1">
              <a:defRPr/>
            </a:pPr>
            <a:r>
              <a:rPr lang="en-US" altLang="en-US" dirty="0" smtClean="0"/>
              <a:t>Build anyway!</a:t>
            </a:r>
          </a:p>
        </p:txBody>
      </p:sp>
    </p:spTree>
    <p:extLst>
      <p:ext uri="{BB962C8B-B14F-4D97-AF65-F5344CB8AC3E}">
        <p14:creationId xmlns:p14="http://schemas.microsoft.com/office/powerpoint/2010/main" val="33366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000"/>
              <a:t>Negative Beliefs that Can Disrupt Team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899" y="1402557"/>
            <a:ext cx="6467475" cy="339804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No one can do this job as good         as I can.</a:t>
            </a:r>
          </a:p>
          <a:p>
            <a:pPr eaLnBrk="1" hangingPunct="1">
              <a:defRPr/>
            </a:pPr>
            <a:r>
              <a:rPr lang="en-US" altLang="en-US" sz="2800" dirty="0" smtClean="0"/>
              <a:t>She/he always messes up.</a:t>
            </a:r>
          </a:p>
          <a:p>
            <a:pPr eaLnBrk="1" hangingPunct="1">
              <a:defRPr/>
            </a:pPr>
            <a:r>
              <a:rPr lang="en-US" altLang="en-US" sz="2800" dirty="0" smtClean="0"/>
              <a:t>The old way is always the best. </a:t>
            </a:r>
          </a:p>
          <a:p>
            <a:pPr eaLnBrk="1" hangingPunct="1">
              <a:defRPr/>
            </a:pPr>
            <a:r>
              <a:rPr lang="en-US" altLang="en-US" sz="2800" dirty="0" smtClean="0"/>
              <a:t>They don’t want me. </a:t>
            </a:r>
          </a:p>
          <a:p>
            <a:pPr eaLnBrk="1" hangingPunct="1">
              <a:defRPr/>
            </a:pPr>
            <a:r>
              <a:rPr lang="en-US" altLang="en-US" sz="2800" dirty="0" smtClean="0"/>
              <a:t>I’ll just pull out and let them have it.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8112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Positive Beliefs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I’m needed.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Involve everyone in everything.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Praise loudly. Blame softly.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Working together works.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 help create so I help support.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We’re in this life together.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Asking for help is a </a:t>
            </a:r>
            <a:r>
              <a:rPr lang="en-US" altLang="en-US" sz="2800" b="1" u="sng" dirty="0" smtClean="0"/>
              <a:t>strength</a:t>
            </a:r>
            <a:r>
              <a:rPr lang="en-US" altLang="en-US" sz="2800" dirty="0" smtClean="0"/>
              <a:t> not a weakness. </a:t>
            </a:r>
            <a:endParaRPr lang="en-US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65577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Behaviors That Build Credibility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52525"/>
            <a:ext cx="8229600" cy="3571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Being honest.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Being candid about yourself.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Be personal when occasion calls for it.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Give straight answers to others.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Have a sense of humor.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Exhibit confidence in your ability.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Develop trust in yourself and others.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Have a sense of fair play.</a:t>
            </a:r>
          </a:p>
        </p:txBody>
      </p:sp>
    </p:spTree>
    <p:extLst>
      <p:ext uri="{BB962C8B-B14F-4D97-AF65-F5344CB8AC3E}">
        <p14:creationId xmlns:p14="http://schemas.microsoft.com/office/powerpoint/2010/main" val="364270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3000" b="1"/>
              <a:t>Behavioral Changes </a:t>
            </a:r>
            <a:br>
              <a:rPr lang="en-US" altLang="en-US" sz="3000" b="1"/>
            </a:br>
            <a:r>
              <a:rPr lang="en-US" altLang="en-US" sz="3000" i="1"/>
              <a:t>I am willing to –</a:t>
            </a:r>
            <a:r>
              <a:rPr lang="en-US" altLang="en-US" sz="300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899" y="1316831"/>
            <a:ext cx="7096126" cy="3281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Stop reading something into everything that is said.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Volunteer for projects that exhibit unity.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Take opportunities to enhance understanding between myself and others.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Have the facts before I speak.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Put less emphasis on self-interest.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Talk less and listen more.</a:t>
            </a:r>
          </a:p>
        </p:txBody>
      </p:sp>
    </p:spTree>
    <p:extLst>
      <p:ext uri="{BB962C8B-B14F-4D97-AF65-F5344CB8AC3E}">
        <p14:creationId xmlns:p14="http://schemas.microsoft.com/office/powerpoint/2010/main" val="370768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1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500"/>
              <a:t>Attitude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599" y="1844279"/>
            <a:ext cx="6810375" cy="275391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 smtClean="0"/>
              <a:t>A position assumed for a specific purpose.</a:t>
            </a:r>
          </a:p>
          <a:p>
            <a:pPr eaLnBrk="1" hangingPunct="1">
              <a:defRPr/>
            </a:pPr>
            <a:r>
              <a:rPr lang="en-US" altLang="en-US" sz="3200" dirty="0" smtClean="0"/>
              <a:t>A feeling in emotion. </a:t>
            </a:r>
          </a:p>
        </p:txBody>
      </p:sp>
    </p:spTree>
    <p:extLst>
      <p:ext uri="{BB962C8B-B14F-4D97-AF65-F5344CB8AC3E}">
        <p14:creationId xmlns:p14="http://schemas.microsoft.com/office/powerpoint/2010/main" val="354884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2480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500" dirty="0"/>
              <a:t>Building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500" dirty="0"/>
              <a:t>Success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500" dirty="0"/>
              <a:t>Attitudes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en-US" altLang="en-US" sz="4500" dirty="0"/>
          </a:p>
        </p:txBody>
      </p:sp>
    </p:spTree>
    <p:extLst>
      <p:ext uri="{BB962C8B-B14F-4D97-AF65-F5344CB8AC3E}">
        <p14:creationId xmlns:p14="http://schemas.microsoft.com/office/powerpoint/2010/main" val="9494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00026"/>
            <a:ext cx="6858000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b="1" dirty="0"/>
              <a:t>Eliminate These Words Completely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219" y="1343025"/>
            <a:ext cx="6405563" cy="3257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Can’t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Doubt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Don’t Think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Don’t Have The </a:t>
            </a:r>
            <a:r>
              <a:rPr lang="en-US" altLang="en-US" dirty="0" smtClean="0"/>
              <a:t>Time</a:t>
            </a:r>
            <a:endParaRPr lang="en-US" alt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I’m Afraid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Don’t Believe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Minimize I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1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227063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500" dirty="0"/>
              <a:t>Together We Win!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Vivian Watson, RN, CNOR</a:t>
            </a:r>
          </a:p>
        </p:txBody>
      </p:sp>
    </p:spTree>
    <p:extLst>
      <p:ext uri="{BB962C8B-B14F-4D97-AF65-F5344CB8AC3E}">
        <p14:creationId xmlns:p14="http://schemas.microsoft.com/office/powerpoint/2010/main" val="110443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00051"/>
            <a:ext cx="6257926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/>
              <a:t>Make These Words Part of </a:t>
            </a:r>
            <a:br>
              <a:rPr lang="en-US" altLang="en-US" sz="3000" dirty="0"/>
            </a:br>
            <a:r>
              <a:rPr lang="en-US" altLang="en-US" sz="3000" dirty="0"/>
              <a:t>Your Vocabulary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219" y="1543050"/>
            <a:ext cx="6405563" cy="3314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Can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Will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Expect the Best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Know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Will Have the Time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I </a:t>
            </a:r>
            <a:r>
              <a:rPr lang="en-US" altLang="en-US" dirty="0"/>
              <a:t>Am Confident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I Do Believe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/>
              <a:t>Promote the Use of You</a:t>
            </a:r>
          </a:p>
        </p:txBody>
      </p:sp>
    </p:spTree>
    <p:extLst>
      <p:ext uri="{BB962C8B-B14F-4D97-AF65-F5344CB8AC3E}">
        <p14:creationId xmlns:p14="http://schemas.microsoft.com/office/powerpoint/2010/main" val="26234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71500"/>
            <a:ext cx="68580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/>
              <a:t>Attitude Factors that Influence a </a:t>
            </a:r>
            <a:br>
              <a:rPr lang="en-US" altLang="en-US" sz="3000"/>
            </a:br>
            <a:r>
              <a:rPr lang="en-US" altLang="en-US" sz="3000"/>
              <a:t>Win Situation VS. a No-Win Situation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899" y="1885950"/>
            <a:ext cx="6734175" cy="271224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Denial – Someone Else Must Be Right.</a:t>
            </a:r>
          </a:p>
          <a:p>
            <a:pPr eaLnBrk="1" hangingPunct="1">
              <a:defRPr/>
            </a:pPr>
            <a:r>
              <a:rPr lang="en-US" altLang="en-US" sz="2800" dirty="0" smtClean="0"/>
              <a:t>Destructive – Passive/Aggressive – I’m Here – That’s it.</a:t>
            </a:r>
          </a:p>
          <a:p>
            <a:pPr eaLnBrk="1" hangingPunct="1">
              <a:defRPr/>
            </a:pPr>
            <a:r>
              <a:rPr lang="en-US" altLang="en-US" sz="2800" dirty="0" smtClean="0"/>
              <a:t>Don’t Rock the Boat – I Need My Job!    I Won’t Contribute.</a:t>
            </a:r>
          </a:p>
        </p:txBody>
      </p:sp>
    </p:spTree>
    <p:extLst>
      <p:ext uri="{BB962C8B-B14F-4D97-AF65-F5344CB8AC3E}">
        <p14:creationId xmlns:p14="http://schemas.microsoft.com/office/powerpoint/2010/main" val="218008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514350"/>
            <a:ext cx="6858000" cy="41719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Your Most Important Quality to Make YOU a WINNER is a </a:t>
            </a:r>
            <a:br>
              <a:rPr lang="en-US" altLang="en-US" sz="3600" dirty="0" smtClean="0"/>
            </a:br>
            <a:r>
              <a:rPr lang="en-US" altLang="en-US" sz="3600" dirty="0" smtClean="0"/>
              <a:t>Positive Attitude.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Your Most Important Act to Make YOU a WINNER is a Smile.</a:t>
            </a:r>
          </a:p>
        </p:txBody>
      </p:sp>
    </p:spTree>
    <p:extLst>
      <p:ext uri="{BB962C8B-B14F-4D97-AF65-F5344CB8AC3E}">
        <p14:creationId xmlns:p14="http://schemas.microsoft.com/office/powerpoint/2010/main" val="140290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19100"/>
            <a:ext cx="6667500" cy="42576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200" dirty="0" smtClean="0"/>
              <a:t>There is little difference in people, but that little difference makes a big difference. The little difference is attitude. The big difference is whether it is positive or negative.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000" dirty="0" smtClean="0"/>
              <a:t>                       				- Clemens Stone </a:t>
            </a:r>
          </a:p>
        </p:txBody>
      </p:sp>
    </p:spTree>
    <p:extLst>
      <p:ext uri="{BB962C8B-B14F-4D97-AF65-F5344CB8AC3E}">
        <p14:creationId xmlns:p14="http://schemas.microsoft.com/office/powerpoint/2010/main" val="428305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409575"/>
            <a:ext cx="6457950" cy="42862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Attitude is more important than the past, than education, than money, than circumstances.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1600" dirty="0" smtClean="0"/>
              <a:t>                   	       		</a:t>
            </a:r>
            <a:r>
              <a:rPr lang="en-US" altLang="en-US" sz="2400" dirty="0" smtClean="0"/>
              <a:t>- Charles </a:t>
            </a:r>
            <a:r>
              <a:rPr lang="en-US" altLang="en-US" sz="2400" dirty="0" err="1" smtClean="0"/>
              <a:t>Swindoll</a:t>
            </a:r>
            <a:r>
              <a:rPr lang="en-US" altLang="en-US" sz="2400" dirty="0" smtClean="0"/>
              <a:t> </a:t>
            </a:r>
            <a:br>
              <a:rPr lang="en-US" altLang="en-US" sz="2400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en-US" altLang="en-US" sz="3600" dirty="0" smtClean="0"/>
              <a:t>We choose our attitude daily.</a:t>
            </a:r>
          </a:p>
        </p:txBody>
      </p:sp>
    </p:spTree>
    <p:extLst>
      <p:ext uri="{BB962C8B-B14F-4D97-AF65-F5344CB8AC3E}">
        <p14:creationId xmlns:p14="http://schemas.microsoft.com/office/powerpoint/2010/main" val="57968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857250"/>
            <a:ext cx="6743700" cy="3683794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50"/>
              <a:t>We get so involved in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50"/>
              <a:t>seeing the </a:t>
            </a:r>
            <a:r>
              <a:rPr lang="en-US" altLang="en-US" sz="4050" b="1"/>
              <a:t>negatives</a:t>
            </a:r>
            <a:r>
              <a:rPr lang="en-US" altLang="en-US" sz="4050"/>
              <a:t> that the </a:t>
            </a:r>
            <a:r>
              <a:rPr lang="en-US" altLang="en-US" sz="4050" b="1"/>
              <a:t>positives</a:t>
            </a:r>
            <a:r>
              <a:rPr lang="en-US" altLang="en-US" sz="4050"/>
              <a:t> become blurred.</a:t>
            </a:r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35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500"/>
              <a:t>Success</a:t>
            </a:r>
            <a:r>
              <a:rPr lang="en-US" altLang="en-US" smtClean="0"/>
              <a:t>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1714500"/>
            <a:ext cx="6515100" cy="288369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/>
              <a:t>Know what you are doing.</a:t>
            </a:r>
          </a:p>
          <a:p>
            <a:pPr eaLnBrk="1" hangingPunct="1">
              <a:defRPr/>
            </a:pPr>
            <a:r>
              <a:rPr lang="en-US" altLang="en-US" sz="3000" dirty="0"/>
              <a:t>Love what you are doing.</a:t>
            </a:r>
          </a:p>
          <a:p>
            <a:pPr eaLnBrk="1" hangingPunct="1">
              <a:defRPr/>
            </a:pPr>
            <a:r>
              <a:rPr lang="en-US" altLang="en-US" sz="3000" dirty="0"/>
              <a:t>Believe in what you are doing.</a:t>
            </a:r>
          </a:p>
        </p:txBody>
      </p:sp>
    </p:spTree>
    <p:extLst>
      <p:ext uri="{BB962C8B-B14F-4D97-AF65-F5344CB8AC3E}">
        <p14:creationId xmlns:p14="http://schemas.microsoft.com/office/powerpoint/2010/main" val="351422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50" dirty="0"/>
              <a:t>Success</a:t>
            </a:r>
            <a:endParaRPr lang="en-US" altLang="en-US" dirty="0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3909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000" dirty="0"/>
              <a:t>Must Have ---</a:t>
            </a:r>
          </a:p>
          <a:p>
            <a:pPr eaLnBrk="1" hangingPunct="1">
              <a:defRPr/>
            </a:pPr>
            <a:r>
              <a:rPr lang="en-US" altLang="en-US" sz="3000" dirty="0"/>
              <a:t>The capacity to </a:t>
            </a:r>
            <a:r>
              <a:rPr lang="en-US" altLang="en-US" sz="3000" dirty="0" smtClean="0"/>
              <a:t>love.</a:t>
            </a:r>
            <a:endParaRPr lang="en-US" altLang="en-US" sz="3000" dirty="0"/>
          </a:p>
          <a:p>
            <a:pPr eaLnBrk="1" hangingPunct="1">
              <a:defRPr/>
            </a:pPr>
            <a:r>
              <a:rPr lang="en-US" altLang="en-US" sz="3000" dirty="0"/>
              <a:t>The capacity to </a:t>
            </a:r>
            <a:r>
              <a:rPr lang="en-US" altLang="en-US" sz="3000" dirty="0" smtClean="0"/>
              <a:t>learn.</a:t>
            </a:r>
            <a:endParaRPr lang="en-US" altLang="en-US" sz="3000" dirty="0"/>
          </a:p>
          <a:p>
            <a:pPr eaLnBrk="1" hangingPunct="1">
              <a:defRPr/>
            </a:pPr>
            <a:r>
              <a:rPr lang="en-US" altLang="en-US" sz="3000" dirty="0"/>
              <a:t>The capacity to </a:t>
            </a:r>
            <a:r>
              <a:rPr lang="en-US" altLang="en-US" sz="3000" dirty="0" smtClean="0"/>
              <a:t>laugh.</a:t>
            </a:r>
            <a:endParaRPr lang="en-US" altLang="en-US" sz="3000" dirty="0"/>
          </a:p>
          <a:p>
            <a:pPr eaLnBrk="1" hangingPunct="1">
              <a:defRPr/>
            </a:pPr>
            <a:r>
              <a:rPr lang="en-US" altLang="en-US" sz="3000" dirty="0"/>
              <a:t>The capacity to </a:t>
            </a:r>
            <a:r>
              <a:rPr lang="en-US" altLang="en-US" sz="3000" dirty="0" smtClean="0"/>
              <a:t>leave.</a:t>
            </a:r>
            <a:endParaRPr lang="en-US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27389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/>
              <a:t>You must begin to think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/>
              <a:t> </a:t>
            </a:r>
            <a:r>
              <a:rPr lang="en-US" altLang="en-US" sz="3600" dirty="0" smtClean="0"/>
              <a:t>of yourself </a:t>
            </a:r>
            <a:r>
              <a:rPr lang="en-US" altLang="en-US" sz="3600" dirty="0"/>
              <a:t>as becoming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/>
              <a:t> the person you want to be. </a:t>
            </a:r>
          </a:p>
        </p:txBody>
      </p:sp>
    </p:spTree>
    <p:extLst>
      <p:ext uri="{BB962C8B-B14F-4D97-AF65-F5344CB8AC3E}">
        <p14:creationId xmlns:p14="http://schemas.microsoft.com/office/powerpoint/2010/main" val="326875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962025"/>
            <a:ext cx="7705725" cy="36576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/>
              <a:t>“Use the talents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3600" dirty="0"/>
              <a:t>you possess, for the woods would be very silent if no birds sang except the best.”</a:t>
            </a:r>
          </a:p>
        </p:txBody>
      </p:sp>
    </p:spTree>
    <p:extLst>
      <p:ext uri="{BB962C8B-B14F-4D97-AF65-F5344CB8AC3E}">
        <p14:creationId xmlns:p14="http://schemas.microsoft.com/office/powerpoint/2010/main" val="381052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 smtClean="0"/>
              <a:t>Objectives</a:t>
            </a:r>
            <a:endParaRPr lang="en-US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899" y="1316831"/>
            <a:ext cx="6334125" cy="32813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cs typeface="Times New Roman" pitchFamily="18" charset="0"/>
              </a:rPr>
              <a:t>Upon completion, participants will be able to...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Discuss the function of values </a:t>
            </a:r>
            <a:r>
              <a:rPr lang="en-US" altLang="en-US" dirty="0" smtClean="0"/>
              <a:t>and attitude in healthcare teamwork</a:t>
            </a:r>
            <a:r>
              <a:rPr lang="en-US" altLang="en-US" dirty="0" smtClean="0"/>
              <a:t>,</a:t>
            </a:r>
          </a:p>
          <a:p>
            <a:pPr eaLnBrk="1" hangingPunct="1">
              <a:defRPr/>
            </a:pPr>
            <a:r>
              <a:rPr lang="en-US" altLang="en-US" dirty="0" smtClean="0"/>
              <a:t>Identify the behaviors that interfere with effective collaborative work 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Describe beliefs that influence our behaviors as nurses and how we care for our patients.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08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800100"/>
            <a:ext cx="6172200" cy="3798094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500"/>
              <a:t>Remember that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500"/>
              <a:t>the human touch is still our most important product. </a:t>
            </a:r>
          </a:p>
        </p:txBody>
      </p:sp>
    </p:spTree>
    <p:extLst>
      <p:ext uri="{BB962C8B-B14F-4D97-AF65-F5344CB8AC3E}">
        <p14:creationId xmlns:p14="http://schemas.microsoft.com/office/powerpoint/2010/main" val="393216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14500" y="228600"/>
            <a:ext cx="5829300" cy="985838"/>
          </a:xfrm>
        </p:spPr>
        <p:txBody>
          <a:bodyPr/>
          <a:lstStyle/>
          <a:p>
            <a:pPr eaLnBrk="1" hangingPunct="1">
              <a:defRPr/>
            </a:pPr>
            <a:r>
              <a:rPr lang="en-US" sz="4950" b="1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28850" y="3371850"/>
            <a:ext cx="4800600" cy="1314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21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Vivian C. Watson RN, CNOR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100" dirty="0"/>
              <a:t> </a:t>
            </a:r>
            <a:r>
              <a:rPr lang="en-US" sz="2100" dirty="0">
                <a:hlinkClick r:id="rId2"/>
              </a:rPr>
              <a:t>www.vivianwatsonrn.com</a:t>
            </a:r>
            <a:r>
              <a:rPr lang="en-US" sz="2100" dirty="0"/>
              <a:t> </a:t>
            </a:r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1607344"/>
            <a:ext cx="1937147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194" y="1607344"/>
            <a:ext cx="1535906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416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1316831"/>
            <a:ext cx="6172200" cy="328136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500" dirty="0"/>
              <a:t>Our future will </a:t>
            </a:r>
            <a:r>
              <a:rPr lang="en-US" altLang="en-US" sz="4500" dirty="0" smtClean="0"/>
              <a:t>be a</a:t>
            </a:r>
            <a:endParaRPr lang="en-US" altLang="en-US" sz="45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500" dirty="0" smtClean="0"/>
              <a:t>reflection of our</a:t>
            </a:r>
            <a:endParaRPr lang="en-US" altLang="en-US" sz="450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500" dirty="0" smtClean="0"/>
              <a:t>Teamwork!</a:t>
            </a:r>
            <a:endParaRPr lang="en-US" altLang="en-US" sz="4500" dirty="0"/>
          </a:p>
        </p:txBody>
      </p:sp>
    </p:spTree>
    <p:extLst>
      <p:ext uri="{BB962C8B-B14F-4D97-AF65-F5344CB8AC3E}">
        <p14:creationId xmlns:p14="http://schemas.microsoft.com/office/powerpoint/2010/main" val="280252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219" y="342901"/>
            <a:ext cx="6405563" cy="423148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050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50" dirty="0"/>
              <a:t>The team player knows that it doesn’t matter who gets the </a:t>
            </a:r>
            <a:r>
              <a:rPr lang="en-US" altLang="en-US" sz="4050" dirty="0" smtClean="0"/>
              <a:t>credit. As </a:t>
            </a:r>
            <a:r>
              <a:rPr lang="en-US" altLang="en-US" sz="4050" dirty="0"/>
              <a:t>long as the job gets done, the credit will come.</a:t>
            </a:r>
            <a:r>
              <a:rPr lang="en-US" altLang="en-US" sz="4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275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smtClean="0"/>
              <a:t>Team Players</a:t>
            </a:r>
            <a:r>
              <a:rPr lang="en-US" altLang="en-US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899" y="1316831"/>
            <a:ext cx="7600951" cy="3281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Contributors orient themselves toward task.</a:t>
            </a:r>
          </a:p>
          <a:p>
            <a:pPr eaLnBrk="1" hangingPunct="1">
              <a:defRPr/>
            </a:pPr>
            <a:r>
              <a:rPr lang="en-US" altLang="en-US" sz="2800" dirty="0" smtClean="0"/>
              <a:t>Collaborators direct themselves and others toward goals. </a:t>
            </a:r>
          </a:p>
          <a:p>
            <a:pPr eaLnBrk="1" hangingPunct="1">
              <a:defRPr/>
            </a:pPr>
            <a:r>
              <a:rPr lang="en-US" altLang="en-US" sz="2800" dirty="0" smtClean="0"/>
              <a:t>Communicators know the channels and follow them. </a:t>
            </a:r>
          </a:p>
          <a:p>
            <a:pPr eaLnBrk="1" hangingPunct="1">
              <a:defRPr/>
            </a:pPr>
            <a:r>
              <a:rPr lang="en-US" altLang="en-US" sz="2800" dirty="0" smtClean="0"/>
              <a:t>Challengers question the goals, methods, even ethics. </a:t>
            </a:r>
          </a:p>
        </p:txBody>
      </p:sp>
    </p:spTree>
    <p:extLst>
      <p:ext uri="{BB962C8B-B14F-4D97-AF65-F5344CB8AC3E}">
        <p14:creationId xmlns:p14="http://schemas.microsoft.com/office/powerpoint/2010/main" val="205549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628651"/>
            <a:ext cx="6629400" cy="3945731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700" dirty="0"/>
              <a:t>Factors that influence a</a:t>
            </a:r>
            <a:r>
              <a:rPr lang="en-US" altLang="en-US" sz="3000" dirty="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700" b="1" dirty="0"/>
              <a:t>WIN</a:t>
            </a:r>
            <a:r>
              <a:rPr lang="en-US" altLang="en-US" sz="2700" dirty="0"/>
              <a:t> </a:t>
            </a:r>
            <a:r>
              <a:rPr lang="en-US" altLang="en-US" sz="2700" b="1" dirty="0"/>
              <a:t>situation VS. NO-WIN situation</a:t>
            </a:r>
            <a:r>
              <a:rPr lang="en-US" altLang="en-US" sz="3000" dirty="0"/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 </a:t>
            </a:r>
          </a:p>
          <a:p>
            <a:pPr eaLnBrk="1" hangingPunct="1">
              <a:defRPr/>
            </a:pPr>
            <a:r>
              <a:rPr lang="en-US" altLang="en-US" sz="3000" dirty="0"/>
              <a:t>Values</a:t>
            </a:r>
          </a:p>
          <a:p>
            <a:pPr eaLnBrk="1" hangingPunct="1">
              <a:defRPr/>
            </a:pPr>
            <a:r>
              <a:rPr lang="en-US" altLang="en-US" sz="3000" dirty="0"/>
              <a:t>Beliefs </a:t>
            </a:r>
          </a:p>
          <a:p>
            <a:pPr eaLnBrk="1" hangingPunct="1">
              <a:defRPr/>
            </a:pPr>
            <a:r>
              <a:rPr lang="en-US" altLang="en-US" sz="3000" dirty="0"/>
              <a:t>Attitudes </a:t>
            </a:r>
          </a:p>
          <a:p>
            <a:pPr marL="0" indent="0">
              <a:buNone/>
              <a:defRPr/>
            </a:pP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171986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42951"/>
            <a:ext cx="6382941" cy="99417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500" b="1"/>
              <a:t>Value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2195513"/>
            <a:ext cx="6172200" cy="240268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000" dirty="0"/>
              <a:t>To rate or scale in importance</a:t>
            </a:r>
          </a:p>
        </p:txBody>
      </p:sp>
    </p:spTree>
    <p:extLst>
      <p:ext uri="{BB962C8B-B14F-4D97-AF65-F5344CB8AC3E}">
        <p14:creationId xmlns:p14="http://schemas.microsoft.com/office/powerpoint/2010/main" val="8984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rity">
  <a:themeElements>
    <a:clrScheme name="2017 Conference">
      <a:dk1>
        <a:srgbClr val="292934"/>
      </a:dk1>
      <a:lt1>
        <a:srgbClr val="FFFFFF"/>
      </a:lt1>
      <a:dk2>
        <a:srgbClr val="364971"/>
      </a:dk2>
      <a:lt2>
        <a:srgbClr val="F3F2DC"/>
      </a:lt2>
      <a:accent1>
        <a:srgbClr val="78CDD1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8C315C"/>
      </a:accent6>
      <a:hlink>
        <a:srgbClr val="8DC63F"/>
      </a:hlink>
      <a:folHlink>
        <a:srgbClr val="F5833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1029</Words>
  <Application>Microsoft Office PowerPoint</Application>
  <PresentationFormat>On-screen Show (16:9)</PresentationFormat>
  <Paragraphs>177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Garamond</vt:lpstr>
      <vt:lpstr>Times New Roman</vt:lpstr>
      <vt:lpstr>Wingdings</vt:lpstr>
      <vt:lpstr>Clarity</vt:lpstr>
      <vt:lpstr>**Please leave this page blank for IAHCSMM Conference artwork</vt:lpstr>
      <vt:lpstr>PLEASE TURN OFF ALL CELL PHONES</vt:lpstr>
      <vt:lpstr>Together We Win!</vt:lpstr>
      <vt:lpstr>Objectives</vt:lpstr>
      <vt:lpstr>PowerPoint Presentation</vt:lpstr>
      <vt:lpstr>PowerPoint Presentation</vt:lpstr>
      <vt:lpstr>Team Players </vt:lpstr>
      <vt:lpstr>PowerPoint Presentation</vt:lpstr>
      <vt:lpstr>Value</vt:lpstr>
      <vt:lpstr>Mental Attitudes:  Four Fold Ingredients of Mental Health</vt:lpstr>
      <vt:lpstr>Critical Team Leader Functions:</vt:lpstr>
      <vt:lpstr>Values That Build Teams</vt:lpstr>
      <vt:lpstr>Behaviors That Interfere with Effective Teamwork </vt:lpstr>
      <vt:lpstr>Values/Attitudes Contributing to Effective Teamwork Have a Good Time, Releasing Tension, Relaxing Control</vt:lpstr>
      <vt:lpstr>Providing Help to Others as Needed, Protecting Less Able Members </vt:lpstr>
      <vt:lpstr>Equality, Democratic Participation in Decision Making</vt:lpstr>
      <vt:lpstr>Responsible Idealism,  Collaborative Work </vt:lpstr>
      <vt:lpstr>Creativity, Flexibility</vt:lpstr>
      <vt:lpstr>Friendship, Pleasure, Recreation</vt:lpstr>
      <vt:lpstr>Trust in the Goodness of Others</vt:lpstr>
      <vt:lpstr>Belief</vt:lpstr>
      <vt:lpstr>Basic Beliefs that Influence Behaviors</vt:lpstr>
      <vt:lpstr>Negative Beliefs that Can Disrupt Team</vt:lpstr>
      <vt:lpstr>Positive Beliefs </vt:lpstr>
      <vt:lpstr>Behaviors That Build Credibility</vt:lpstr>
      <vt:lpstr>Behavioral Changes  I am willing to – </vt:lpstr>
      <vt:lpstr>Attitude</vt:lpstr>
      <vt:lpstr>PowerPoint Presentation</vt:lpstr>
      <vt:lpstr>Eliminate These Words Completely</vt:lpstr>
      <vt:lpstr>Make These Words Part of  Your Vocabulary</vt:lpstr>
      <vt:lpstr>Attitude Factors that Influence a  Win Situation VS. a No-Win Situation</vt:lpstr>
      <vt:lpstr>Your Most Important Quality to Make YOU a WINNER is a  Positive Attitude.  Your Most Important Act to Make YOU a WINNER is a Smile.</vt:lpstr>
      <vt:lpstr>There is little difference in people, but that little difference makes a big difference. The little difference is attitude. The big difference is whether it is positive or negative.                             - Clemens Stone </vt:lpstr>
      <vt:lpstr>Attitude is more important than the past, than education, than money, than circumstances.                               - Charles Swindoll    We choose our attitude daily.</vt:lpstr>
      <vt:lpstr>PowerPoint Presentation</vt:lpstr>
      <vt:lpstr>Success </vt:lpstr>
      <vt:lpstr>Success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**Please leave this page blank for IAHCSMM Conference artwork</dc:title>
  <dc:creator>user</dc:creator>
  <cp:lastModifiedBy>admin</cp:lastModifiedBy>
  <cp:revision>5</cp:revision>
  <dcterms:modified xsi:type="dcterms:W3CDTF">2017-04-13T16:06:08Z</dcterms:modified>
</cp:coreProperties>
</file>